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Lst>
  <p:sldSz cy="6858000" cx="12192000"/>
  <p:notesSz cx="6858000" cy="9144000"/>
  <p:embeddedFontLst>
    <p:embeddedFont>
      <p:font typeface="Helvetica Neue"/>
      <p:regular r:id="rId112"/>
      <p:bold r:id="rId113"/>
      <p:italic r:id="rId114"/>
      <p:boldItalic r:id="rId115"/>
    </p:embeddedFont>
    <p:embeddedFont>
      <p:font typeface="Arial Black"/>
      <p:regular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CF6A41-BDCD-44B1-963D-E83B64F01F32}">
  <a:tblStyle styleId="{E6CF6A41-BDCD-44B1-963D-E83B64F01F32}" styleName="Table_0">
    <a:wholeTbl>
      <a:tcTxStyle b="off" i="off">
        <a:font>
          <a:latin typeface="Arial"/>
          <a:ea typeface="Arial"/>
          <a:cs typeface="Arial"/>
        </a:font>
        <a:schemeClr val="dk1"/>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tcBdr>
      </a:tcStyle>
    </a:band1H>
    <a:band2H>
      <a:tcTxStyle/>
    </a:band2H>
    <a:band1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1V>
    <a:band2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dk1"/>
          </a:solidFill>
        </a:fill>
      </a:tcStyle>
    </a:firstRow>
    <a:neCell>
      <a:tcTxStyle/>
    </a:neCell>
    <a:nwCell>
      <a:tcTxStyle/>
    </a:nwCell>
  </a:tblStyle>
  <a:tblStyle styleId="{2D6FA478-8785-47D3-8159-80C725376A7C}"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ECEC"/>
          </a:solidFill>
        </a:fill>
      </a:tcStyle>
    </a:wholeTbl>
    <a:band1H>
      <a:tcTxStyle/>
      <a:tcStyle>
        <a:fill>
          <a:solidFill>
            <a:srgbClr val="D6D6D6"/>
          </a:solidFill>
        </a:fill>
      </a:tcStyle>
    </a:band1H>
    <a:band2H>
      <a:tcTxStyle/>
    </a:band2H>
    <a:band1V>
      <a:tcTxStyle/>
      <a:tcStyle>
        <a:fill>
          <a:solidFill>
            <a:srgbClr val="D6D6D6"/>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678DAE4-4CAF-47CB-8E4F-C17C13DA6C85}"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6" Type="http://schemas.openxmlformats.org/officeDocument/2006/relationships/font" Target="fonts/ArialBlack-regular.fntdata"/><Relationship Id="rId115" Type="http://schemas.openxmlformats.org/officeDocument/2006/relationships/font" Target="fonts/HelveticaNeue-bold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HelveticaNeue-italic.fntdata"/><Relationship Id="rId18" Type="http://schemas.openxmlformats.org/officeDocument/2006/relationships/slide" Target="slides/slide12.xml"/><Relationship Id="rId113" Type="http://schemas.openxmlformats.org/officeDocument/2006/relationships/font" Target="fonts/HelveticaNeue-bold.fntdata"/><Relationship Id="rId112" Type="http://schemas.openxmlformats.org/officeDocument/2006/relationships/font" Target="fonts/HelveticaNeue-regular.fntdata"/><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1" name="Google Shape;1291;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9" name="Google Shape;1299;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6" name="Google Shape;1316;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p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407" name="Google Shape;407;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(foo,3) (foo,4) (baz, 2) (baz, 3) (bar, 1) (bar, 2)    --&gt; 6</a:t>
            </a:r>
            <a:endParaRPr/>
          </a:p>
        </p:txBody>
      </p:sp>
      <p:sp>
        <p:nvSpPr>
          <p:cNvPr id="420" name="Google Shape;420;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 – joins on ID = 2 and 4, no match for the others</a:t>
            </a:r>
            <a:endParaRPr/>
          </a:p>
        </p:txBody>
      </p:sp>
      <p:sp>
        <p:nvSpPr>
          <p:cNvPr id="433" name="Google Shape;43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Union of IDs --- 1, 2, 4, 5, 6, 7   ---&gt; 6</a:t>
            </a:r>
            <a:endParaRPr/>
          </a:p>
        </p:txBody>
      </p:sp>
      <p:sp>
        <p:nvSpPr>
          <p:cNvPr id="446" name="Google Shape;446;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NumPy = low-level LinAlg storage and manipulation</a:t>
            </a:r>
            <a:endParaRPr/>
          </a:p>
          <a:p>
            <a:pPr indent="0" lvl="0" marL="0" rtl="0" algn="l">
              <a:spcBef>
                <a:spcPts val="0"/>
              </a:spcBef>
              <a:spcAft>
                <a:spcPts val="0"/>
              </a:spcAft>
              <a:buNone/>
            </a:pPr>
            <a:r>
              <a:rPr lang="en-US"/>
              <a:t>SciPy = scientific computing &amp; stats algorithms built on top of NumPy</a:t>
            </a:r>
            <a:endParaRPr/>
          </a:p>
          <a:p>
            <a:pPr indent="0" lvl="0" marL="0" rtl="0" algn="l">
              <a:spcBef>
                <a:spcPts val="0"/>
              </a:spcBef>
              <a:spcAft>
                <a:spcPts val="0"/>
              </a:spcAft>
              <a:buNone/>
            </a:pPr>
            <a:r>
              <a:rPr lang="en-US"/>
              <a:t>Pandas = friendlier version of NumPy backed by raw NumPy</a:t>
            </a:r>
            <a:endParaRPr/>
          </a:p>
        </p:txBody>
      </p:sp>
      <p:sp>
        <p:nvSpPr>
          <p:cNvPr id="109" name="Google Shape;10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if we had treatments C, D, E, F</a:t>
            </a:r>
            <a:endParaRPr/>
          </a:p>
        </p:txBody>
      </p:sp>
      <p:sp>
        <p:nvSpPr>
          <p:cNvPr id="611" name="Google Shape;611;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This function is useful to massage a DataFrame into a format where one or more columns are identifier variables (</a:t>
            </a:r>
            <a:r>
              <a:rPr b="0" i="1" lang="en-US" sz="1200">
                <a:solidFill>
                  <a:schemeClr val="dk1"/>
                </a:solidFill>
                <a:latin typeface="Calibri"/>
                <a:ea typeface="Calibri"/>
                <a:cs typeface="Calibri"/>
                <a:sym typeface="Calibri"/>
              </a:rPr>
              <a:t>id_vars</a:t>
            </a:r>
            <a:r>
              <a:rPr b="0" i="0" lang="en-US" sz="1200">
                <a:solidFill>
                  <a:schemeClr val="dk1"/>
                </a:solidFill>
                <a:latin typeface="Calibri"/>
                <a:ea typeface="Calibri"/>
                <a:cs typeface="Calibri"/>
                <a:sym typeface="Calibri"/>
              </a:rPr>
              <a:t>), while all other columns, considered measured variables (</a:t>
            </a:r>
            <a:r>
              <a:rPr b="0" i="1" lang="en-US" sz="1200">
                <a:solidFill>
                  <a:schemeClr val="dk1"/>
                </a:solidFill>
                <a:latin typeface="Calibri"/>
                <a:ea typeface="Calibri"/>
                <a:cs typeface="Calibri"/>
                <a:sym typeface="Calibri"/>
              </a:rPr>
              <a:t>value_vars</a:t>
            </a:r>
            <a:r>
              <a:rPr b="0" i="0" lang="en-US" sz="1200">
                <a:solidFill>
                  <a:schemeClr val="dk1"/>
                </a:solidFill>
                <a:latin typeface="Calibri"/>
                <a:ea typeface="Calibri"/>
                <a:cs typeface="Calibri"/>
                <a:sym typeface="Calibri"/>
              </a:rPr>
              <a:t>), are “unpivoted” to the row axis, leaving just two non-identifier columns, ‘variable’ and ‘value’.</a:t>
            </a:r>
            <a:endParaRPr/>
          </a:p>
        </p:txBody>
      </p:sp>
      <p:sp>
        <p:nvSpPr>
          <p:cNvPr id="656" name="Google Shape;656;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 name="Google Shape;820;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 name="Google Shape;829;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p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5" name="Google Shape;1165;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 name="Google Shape;1210;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 name="Google Shape;1236;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09600" y="228601"/>
            <a:ext cx="10363200" cy="457199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09600" y="4800600"/>
            <a:ext cx="9144000" cy="914400"/>
          </a:xfrm>
          <a:prstGeom prst="rect">
            <a:avLst/>
          </a:prstGeom>
          <a:noFill/>
          <a:ln>
            <a:noFill/>
          </a:ln>
        </p:spPr>
        <p:txBody>
          <a:bodyPr anchorCtr="0" anchor="t" bIns="45700" lIns="91425" spcFirstLastPara="1" rIns="91425" wrap="square" tIns="45700">
            <a:normAutofit/>
          </a:bodyPr>
          <a:lstStyle>
            <a:lvl1pPr lvl="0" algn="l">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spcBef>
                <a:spcPts val="600"/>
              </a:spcBef>
              <a:spcAft>
                <a:spcPts val="0"/>
              </a:spcAft>
              <a:buSzPts val="2000"/>
              <a:buNone/>
              <a:defRPr>
                <a:solidFill>
                  <a:srgbClr val="888888"/>
                </a:solidFill>
              </a:defRPr>
            </a:lvl2pPr>
            <a:lvl3pPr lvl="2" algn="ctr">
              <a:spcBef>
                <a:spcPts val="360"/>
              </a:spcBef>
              <a:spcAft>
                <a:spcPts val="0"/>
              </a:spcAft>
              <a:buSzPts val="18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60"/>
              </a:spcBef>
              <a:spcAft>
                <a:spcPts val="0"/>
              </a:spcAft>
              <a:buSzPts val="18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p:txBody>
      </p:sp>
      <p:sp>
        <p:nvSpPr>
          <p:cNvPr id="20" name="Google Shape;20;p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2"/>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Google Shape;24;p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i="0" sz="2400" u="none" cap="none" strike="noStrike">
                <a:solidFill>
                  <a:schemeClr val="dk1"/>
                </a:solidFill>
                <a:latin typeface="Arial"/>
                <a:ea typeface="Arial"/>
                <a:cs typeface="Arial"/>
                <a:sym typeface="Arial"/>
              </a:defRPr>
            </a:lvl1pPr>
            <a:lvl2pPr indent="0" lvl="1" marL="0" algn="l">
              <a:spcBef>
                <a:spcPts val="0"/>
              </a:spcBef>
              <a:buNone/>
              <a:defRPr b="1" i="0" sz="2400" u="none" cap="none" strike="noStrike">
                <a:solidFill>
                  <a:schemeClr val="dk1"/>
                </a:solidFill>
                <a:latin typeface="Arial"/>
                <a:ea typeface="Arial"/>
                <a:cs typeface="Arial"/>
                <a:sym typeface="Arial"/>
              </a:defRPr>
            </a:lvl2pPr>
            <a:lvl3pPr indent="0" lvl="2" marL="0" algn="l">
              <a:spcBef>
                <a:spcPts val="0"/>
              </a:spcBef>
              <a:buNone/>
              <a:defRPr b="1" i="0" sz="2400" u="none" cap="none" strike="noStrike">
                <a:solidFill>
                  <a:schemeClr val="dk1"/>
                </a:solidFill>
                <a:latin typeface="Arial"/>
                <a:ea typeface="Arial"/>
                <a:cs typeface="Arial"/>
                <a:sym typeface="Arial"/>
              </a:defRPr>
            </a:lvl3pPr>
            <a:lvl4pPr indent="0" lvl="3" marL="0" algn="l">
              <a:spcBef>
                <a:spcPts val="0"/>
              </a:spcBef>
              <a:buNone/>
              <a:defRPr b="1" i="0" sz="2400" u="none" cap="none" strike="noStrike">
                <a:solidFill>
                  <a:schemeClr val="dk1"/>
                </a:solidFill>
                <a:latin typeface="Arial"/>
                <a:ea typeface="Arial"/>
                <a:cs typeface="Arial"/>
                <a:sym typeface="Arial"/>
              </a:defRPr>
            </a:lvl4pPr>
            <a:lvl5pPr indent="0" lvl="4" marL="0" algn="l">
              <a:spcBef>
                <a:spcPts val="0"/>
              </a:spcBef>
              <a:buNone/>
              <a:defRPr b="1" i="0" sz="2400" u="none" cap="none" strike="noStrike">
                <a:solidFill>
                  <a:schemeClr val="dk1"/>
                </a:solidFill>
                <a:latin typeface="Arial"/>
                <a:ea typeface="Arial"/>
                <a:cs typeface="Arial"/>
                <a:sym typeface="Arial"/>
              </a:defRPr>
            </a:lvl5pPr>
            <a:lvl6pPr indent="0" lvl="5" marL="0" algn="l">
              <a:spcBef>
                <a:spcPts val="0"/>
              </a:spcBef>
              <a:buNone/>
              <a:defRPr b="1" i="0" sz="2400" u="none" cap="none" strike="noStrike">
                <a:solidFill>
                  <a:schemeClr val="dk1"/>
                </a:solidFill>
                <a:latin typeface="Arial"/>
                <a:ea typeface="Arial"/>
                <a:cs typeface="Arial"/>
                <a:sym typeface="Arial"/>
              </a:defRPr>
            </a:lvl6pPr>
            <a:lvl7pPr indent="0" lvl="6" marL="0" algn="l">
              <a:spcBef>
                <a:spcPts val="0"/>
              </a:spcBef>
              <a:buNone/>
              <a:defRPr b="1" i="0" sz="2400" u="none" cap="none" strike="noStrike">
                <a:solidFill>
                  <a:schemeClr val="dk1"/>
                </a:solidFill>
                <a:latin typeface="Arial"/>
                <a:ea typeface="Arial"/>
                <a:cs typeface="Arial"/>
                <a:sym typeface="Arial"/>
              </a:defRPr>
            </a:lvl7pPr>
            <a:lvl8pPr indent="0" lvl="7" marL="0" algn="l">
              <a:spcBef>
                <a:spcPts val="0"/>
              </a:spcBef>
              <a:buNone/>
              <a:defRPr b="1" i="0" sz="2400" u="none" cap="none" strike="noStrike">
                <a:solidFill>
                  <a:schemeClr val="dk1"/>
                </a:solidFill>
                <a:latin typeface="Arial"/>
                <a:ea typeface="Arial"/>
                <a:cs typeface="Arial"/>
                <a:sym typeface="Arial"/>
              </a:defRPr>
            </a:lvl8pPr>
            <a:lvl9pPr indent="0" lvl="8" marL="0" algn="l">
              <a:spcBef>
                <a:spcPts val="0"/>
              </a:spcBef>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
          <p:cNvSpPr txBox="1"/>
          <p:nvPr>
            <p:ph idx="1" type="body"/>
          </p:nvPr>
        </p:nvSpPr>
        <p:spPr>
          <a:xfrm rot="5400000">
            <a:off x="3502818" y="-1140618"/>
            <a:ext cx="4373563" cy="10160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6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1" name="Google Shape;81;p1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2"/>
          <p:cNvSpPr txBox="1"/>
          <p:nvPr>
            <p:ph type="title"/>
          </p:nvPr>
        </p:nvSpPr>
        <p:spPr>
          <a:xfrm rot="5400000">
            <a:off x="7285038" y="1828802"/>
            <a:ext cx="5851525" cy="2743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2"/>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6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7" name="Google Shape;87;p1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60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8" name="Google Shape;28;p3"/>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5"/>
          <p:cNvSpPr txBox="1"/>
          <p:nvPr>
            <p:ph type="title"/>
          </p:nvPr>
        </p:nvSpPr>
        <p:spPr>
          <a:xfrm>
            <a:off x="609600" y="1447801"/>
            <a:ext cx="10363200" cy="432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b="0" sz="8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609600" y="228601"/>
            <a:ext cx="10363200" cy="10668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dk2"/>
              </a:buClr>
              <a:buSzPts val="2000"/>
              <a:buNone/>
              <a:defRPr b="0" sz="2000" cap="none">
                <a:solidFill>
                  <a:schemeClr val="dk2"/>
                </a:solidFill>
                <a:latin typeface="Arial Black"/>
                <a:ea typeface="Arial Black"/>
                <a:cs typeface="Arial Black"/>
                <a:sym typeface="Arial Black"/>
              </a:defRPr>
            </a:lvl1pPr>
            <a:lvl2pPr indent="-228600" lvl="1" marL="914400" algn="l">
              <a:spcBef>
                <a:spcPts val="60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280"/>
              </a:spcBef>
              <a:spcAft>
                <a:spcPts val="0"/>
              </a:spcAft>
              <a:buSzPts val="1400"/>
              <a:buNone/>
              <a:defRPr sz="1400">
                <a:solidFill>
                  <a:srgbClr val="888888"/>
                </a:solidFill>
              </a:defRPr>
            </a:lvl6pPr>
            <a:lvl7pPr indent="-228600" lvl="6" marL="3200400" algn="l">
              <a:spcBef>
                <a:spcPts val="280"/>
              </a:spcBef>
              <a:spcAft>
                <a:spcPts val="0"/>
              </a:spcAft>
              <a:buSzPts val="1400"/>
              <a:buNone/>
              <a:defRPr sz="1400">
                <a:solidFill>
                  <a:srgbClr val="888888"/>
                </a:solidFill>
              </a:defRPr>
            </a:lvl7pPr>
            <a:lvl8pPr indent="-228600" lvl="7" marL="3657600" algn="l">
              <a:spcBef>
                <a:spcPts val="280"/>
              </a:spcBef>
              <a:spcAft>
                <a:spcPts val="0"/>
              </a:spcAft>
              <a:buSzPts val="1400"/>
              <a:buNone/>
              <a:defRPr sz="1400">
                <a:solidFill>
                  <a:srgbClr val="888888"/>
                </a:solidFill>
              </a:defRPr>
            </a:lvl8pPr>
            <a:lvl9pPr indent="-228600" lvl="8" marL="4114800" algn="l">
              <a:spcBef>
                <a:spcPts val="280"/>
              </a:spcBef>
              <a:spcAft>
                <a:spcPts val="0"/>
              </a:spcAft>
              <a:buSzPts val="1400"/>
              <a:buNone/>
              <a:defRPr sz="1400">
                <a:solidFill>
                  <a:srgbClr val="888888"/>
                </a:solidFill>
              </a:defRPr>
            </a:lvl9pPr>
          </a:lstStyle>
          <a:p/>
        </p:txBody>
      </p:sp>
      <p:sp>
        <p:nvSpPr>
          <p:cNvPr id="39" name="Google Shape;39;p5"/>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1" name="Google Shape;41;p5"/>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217424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6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5" name="Google Shape;45;p6"/>
          <p:cNvSpPr txBox="1"/>
          <p:nvPr>
            <p:ph idx="2" type="body"/>
          </p:nvPr>
        </p:nvSpPr>
        <p:spPr>
          <a:xfrm>
            <a:off x="678688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600"/>
              </a:spcBef>
              <a:spcAft>
                <a:spcPts val="0"/>
              </a:spcAft>
              <a:buSzPts val="2400"/>
              <a:buChar char="•"/>
              <a:defRPr sz="2400"/>
            </a:lvl2pPr>
            <a:lvl3pPr indent="-355600" lvl="2" marL="1371600" algn="l">
              <a:spcBef>
                <a:spcPts val="400"/>
              </a:spcBef>
              <a:spcAft>
                <a:spcPts val="0"/>
              </a:spcAft>
              <a:buSzPts val="20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46" name="Google Shape;46;p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2170176"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spcBef>
                <a:spcPts val="6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2" name="Google Shape;52;p7"/>
          <p:cNvSpPr txBox="1"/>
          <p:nvPr>
            <p:ph idx="2" type="body"/>
          </p:nvPr>
        </p:nvSpPr>
        <p:spPr>
          <a:xfrm>
            <a:off x="2170176"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6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53" name="Google Shape;53;p7"/>
          <p:cNvSpPr txBox="1"/>
          <p:nvPr>
            <p:ph idx="3" type="body"/>
          </p:nvPr>
        </p:nvSpPr>
        <p:spPr>
          <a:xfrm>
            <a:off x="6790944"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spcBef>
                <a:spcPts val="6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54" name="Google Shape;54;p7"/>
          <p:cNvSpPr txBox="1"/>
          <p:nvPr>
            <p:ph idx="4" type="body"/>
          </p:nvPr>
        </p:nvSpPr>
        <p:spPr>
          <a:xfrm>
            <a:off x="6790944"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6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55" name="Google Shape;55;p7"/>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8"/>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9"/>
          <p:cNvSpPr txBox="1"/>
          <p:nvPr>
            <p:ph idx="1" type="body"/>
          </p:nvPr>
        </p:nvSpPr>
        <p:spPr>
          <a:xfrm>
            <a:off x="4766733" y="1600200"/>
            <a:ext cx="6815667" cy="4480560"/>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chemeClr val="dk1"/>
              </a:buClr>
              <a:buSzPts val="3200"/>
              <a:buNone/>
              <a:defRPr sz="3200"/>
            </a:lvl1pPr>
            <a:lvl2pPr indent="-406400" lvl="1" marL="914400" algn="l">
              <a:spcBef>
                <a:spcPts val="600"/>
              </a:spcBef>
              <a:spcAft>
                <a:spcPts val="0"/>
              </a:spcAft>
              <a:buSzPts val="2800"/>
              <a:buChar char="•"/>
              <a:defRPr sz="2800"/>
            </a:lvl2pPr>
            <a:lvl3pPr indent="-381000" lvl="2" marL="1371600" algn="l">
              <a:spcBef>
                <a:spcPts val="480"/>
              </a:spcBef>
              <a:spcAft>
                <a:spcPts val="0"/>
              </a:spcAft>
              <a:buSzPts val="24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64" name="Google Shape;64;p9"/>
          <p:cNvSpPr txBox="1"/>
          <p:nvPr>
            <p:ph idx="2" type="body"/>
          </p:nvPr>
        </p:nvSpPr>
        <p:spPr>
          <a:xfrm>
            <a:off x="609601" y="1600200"/>
            <a:ext cx="4011084" cy="448056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None/>
              <a:defRPr sz="1600"/>
            </a:lvl1pPr>
            <a:lvl2pPr indent="-228600" lvl="1" marL="914400" algn="l">
              <a:spcBef>
                <a:spcPts val="6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5" name="Google Shape;65;p9"/>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8" name="Google Shape;68;p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9" name="Shape 69"/>
        <p:cNvGrpSpPr/>
        <p:nvPr/>
      </p:nvGrpSpPr>
      <p:grpSpPr>
        <a:xfrm>
          <a:off x="0" y="0"/>
          <a:ext cx="0" cy="0"/>
          <a:chOff x="0" y="0"/>
          <a:chExt cx="0" cy="0"/>
        </a:xfrm>
      </p:grpSpPr>
      <p:sp>
        <p:nvSpPr>
          <p:cNvPr id="70" name="Google Shape;70;p10"/>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 name="Google Shape;71;p10"/>
          <p:cNvSpPr/>
          <p:nvPr>
            <p:ph idx="2" type="pic"/>
          </p:nvPr>
        </p:nvSpPr>
        <p:spPr>
          <a:xfrm>
            <a:off x="-1" y="0"/>
            <a:ext cx="12001169" cy="4846320"/>
          </a:xfrm>
          <a:prstGeom prst="rect">
            <a:avLst/>
          </a:prstGeom>
          <a:solidFill>
            <a:srgbClr val="BFBFBF"/>
          </a:solidFill>
          <a:ln>
            <a:noFill/>
          </a:ln>
        </p:spPr>
      </p:sp>
      <p:sp>
        <p:nvSpPr>
          <p:cNvPr id="72" name="Google Shape;72;p10"/>
          <p:cNvSpPr txBox="1"/>
          <p:nvPr>
            <p:ph idx="1" type="body"/>
          </p:nvPr>
        </p:nvSpPr>
        <p:spPr>
          <a:xfrm>
            <a:off x="609600" y="5715000"/>
            <a:ext cx="10871200" cy="4572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Clr>
                <a:schemeClr val="dk1"/>
              </a:buClr>
              <a:buSzPts val="1600"/>
              <a:buNone/>
              <a:defRPr sz="1600"/>
            </a:lvl1pPr>
            <a:lvl2pPr indent="-228600" lvl="1" marL="914400" algn="l">
              <a:spcBef>
                <a:spcPts val="6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3" name="Google Shape;73;p10"/>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1" sz="2400">
                <a:solidFill>
                  <a:schemeClr val="dk1"/>
                </a:solidFill>
                <a:latin typeface="Arial"/>
                <a:ea typeface="Arial"/>
                <a:cs typeface="Arial"/>
                <a:sym typeface="Arial"/>
              </a:defRPr>
            </a:lvl1pPr>
            <a:lvl2pPr indent="0" lvl="1" marL="0" algn="l">
              <a:spcBef>
                <a:spcPts val="0"/>
              </a:spcBef>
              <a:buNone/>
              <a:defRPr b="1" sz="2400">
                <a:solidFill>
                  <a:schemeClr val="dk1"/>
                </a:solidFill>
                <a:latin typeface="Arial"/>
                <a:ea typeface="Arial"/>
                <a:cs typeface="Arial"/>
                <a:sym typeface="Arial"/>
              </a:defRPr>
            </a:lvl2pPr>
            <a:lvl3pPr indent="0" lvl="2" marL="0" algn="l">
              <a:spcBef>
                <a:spcPts val="0"/>
              </a:spcBef>
              <a:buNone/>
              <a:defRPr b="1" sz="2400">
                <a:solidFill>
                  <a:schemeClr val="dk1"/>
                </a:solidFill>
                <a:latin typeface="Arial"/>
                <a:ea typeface="Arial"/>
                <a:cs typeface="Arial"/>
                <a:sym typeface="Arial"/>
              </a:defRPr>
            </a:lvl3pPr>
            <a:lvl4pPr indent="0" lvl="3" marL="0" algn="l">
              <a:spcBef>
                <a:spcPts val="0"/>
              </a:spcBef>
              <a:buNone/>
              <a:defRPr b="1" sz="2400">
                <a:solidFill>
                  <a:schemeClr val="dk1"/>
                </a:solidFill>
                <a:latin typeface="Arial"/>
                <a:ea typeface="Arial"/>
                <a:cs typeface="Arial"/>
                <a:sym typeface="Arial"/>
              </a:defRPr>
            </a:lvl4pPr>
            <a:lvl5pPr indent="0" lvl="4" marL="0" algn="l">
              <a:spcBef>
                <a:spcPts val="0"/>
              </a:spcBef>
              <a:buNone/>
              <a:defRPr b="1" sz="2400">
                <a:solidFill>
                  <a:schemeClr val="dk1"/>
                </a:solidFill>
                <a:latin typeface="Arial"/>
                <a:ea typeface="Arial"/>
                <a:cs typeface="Arial"/>
                <a:sym typeface="Arial"/>
              </a:defRPr>
            </a:lvl5pPr>
            <a:lvl6pPr indent="0" lvl="5" marL="0" algn="l">
              <a:spcBef>
                <a:spcPts val="0"/>
              </a:spcBef>
              <a:buNone/>
              <a:defRPr b="1" sz="2400">
                <a:solidFill>
                  <a:schemeClr val="dk1"/>
                </a:solidFill>
                <a:latin typeface="Arial"/>
                <a:ea typeface="Arial"/>
                <a:cs typeface="Arial"/>
                <a:sym typeface="Arial"/>
              </a:defRPr>
            </a:lvl6pPr>
            <a:lvl7pPr indent="0" lvl="6" marL="0" algn="l">
              <a:spcBef>
                <a:spcPts val="0"/>
              </a:spcBef>
              <a:buNone/>
              <a:defRPr b="1" sz="2400">
                <a:solidFill>
                  <a:schemeClr val="dk1"/>
                </a:solidFill>
                <a:latin typeface="Arial"/>
                <a:ea typeface="Arial"/>
                <a:cs typeface="Arial"/>
                <a:sym typeface="Arial"/>
              </a:defRPr>
            </a:lvl7pPr>
            <a:lvl8pPr indent="0" lvl="7" marL="0" algn="l">
              <a:spcBef>
                <a:spcPts val="0"/>
              </a:spcBef>
              <a:buNone/>
              <a:defRPr b="1" sz="2400">
                <a:solidFill>
                  <a:schemeClr val="dk1"/>
                </a:solidFill>
                <a:latin typeface="Arial"/>
                <a:ea typeface="Arial"/>
                <a:cs typeface="Arial"/>
                <a:sym typeface="Arial"/>
              </a:defRPr>
            </a:lvl8pPr>
            <a:lvl9pPr indent="0" lvl="8" marL="0" algn="l">
              <a:spcBef>
                <a:spcPts val="0"/>
              </a:spcBef>
              <a:buNone/>
              <a:defRPr b="1" sz="24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6" name="Google Shape;76;p10"/>
          <p:cNvSpPr txBox="1"/>
          <p:nvPr>
            <p:ph type="title"/>
          </p:nvPr>
        </p:nvSpPr>
        <p:spPr>
          <a:xfrm>
            <a:off x="609600" y="4953000"/>
            <a:ext cx="10871200" cy="7620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0"/>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2"/>
              </a:buClr>
              <a:buSzPts val="3600"/>
              <a:buFont typeface="Arial Black"/>
              <a:buNone/>
              <a:defRPr b="0" i="0" sz="3600" u="none" cap="none" strike="noStrike">
                <a:solidFill>
                  <a:schemeClr val="dk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55600" lvl="1" marL="914400" marR="0" rtl="0" algn="l">
              <a:spcBef>
                <a:spcPts val="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810000" y="6492876"/>
            <a:ext cx="4572000" cy="28384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2400" u="none" cap="none" strike="noStrike">
                <a:solidFill>
                  <a:schemeClr val="dk2"/>
                </a:solidFill>
                <a:latin typeface="Arial"/>
                <a:ea typeface="Arial"/>
                <a:cs typeface="Arial"/>
                <a:sym typeface="Arial"/>
              </a:defRPr>
            </a:lvl1pPr>
            <a:lvl2pPr indent="0" lvl="1" marL="0" marR="0" rtl="0" algn="l">
              <a:spcBef>
                <a:spcPts val="0"/>
              </a:spcBef>
              <a:buNone/>
              <a:defRPr b="1" i="0" sz="2400" u="none" cap="none" strike="noStrike">
                <a:solidFill>
                  <a:schemeClr val="dk2"/>
                </a:solidFill>
                <a:latin typeface="Arial"/>
                <a:ea typeface="Arial"/>
                <a:cs typeface="Arial"/>
                <a:sym typeface="Arial"/>
              </a:defRPr>
            </a:lvl2pPr>
            <a:lvl3pPr indent="0" lvl="2" marL="0" marR="0" rtl="0" algn="l">
              <a:spcBef>
                <a:spcPts val="0"/>
              </a:spcBef>
              <a:buNone/>
              <a:defRPr b="1" i="0" sz="2400" u="none" cap="none" strike="noStrike">
                <a:solidFill>
                  <a:schemeClr val="dk2"/>
                </a:solidFill>
                <a:latin typeface="Arial"/>
                <a:ea typeface="Arial"/>
                <a:cs typeface="Arial"/>
                <a:sym typeface="Arial"/>
              </a:defRPr>
            </a:lvl3pPr>
            <a:lvl4pPr indent="0" lvl="3" marL="0" marR="0" rtl="0" algn="l">
              <a:spcBef>
                <a:spcPts val="0"/>
              </a:spcBef>
              <a:buNone/>
              <a:defRPr b="1" i="0" sz="2400" u="none" cap="none" strike="noStrike">
                <a:solidFill>
                  <a:schemeClr val="dk2"/>
                </a:solidFill>
                <a:latin typeface="Arial"/>
                <a:ea typeface="Arial"/>
                <a:cs typeface="Arial"/>
                <a:sym typeface="Arial"/>
              </a:defRPr>
            </a:lvl4pPr>
            <a:lvl5pPr indent="0" lvl="4" marL="0" marR="0" rtl="0" algn="l">
              <a:spcBef>
                <a:spcPts val="0"/>
              </a:spcBef>
              <a:buNone/>
              <a:defRPr b="1" i="0" sz="2400" u="none" cap="none" strike="noStrike">
                <a:solidFill>
                  <a:schemeClr val="dk2"/>
                </a:solidFill>
                <a:latin typeface="Arial"/>
                <a:ea typeface="Arial"/>
                <a:cs typeface="Arial"/>
                <a:sym typeface="Arial"/>
              </a:defRPr>
            </a:lvl5pPr>
            <a:lvl6pPr indent="0" lvl="5" marL="0" marR="0" rtl="0" algn="l">
              <a:spcBef>
                <a:spcPts val="0"/>
              </a:spcBef>
              <a:buNone/>
              <a:defRPr b="1" i="0" sz="2400" u="none" cap="none" strike="noStrike">
                <a:solidFill>
                  <a:schemeClr val="dk2"/>
                </a:solidFill>
                <a:latin typeface="Arial"/>
                <a:ea typeface="Arial"/>
                <a:cs typeface="Arial"/>
                <a:sym typeface="Arial"/>
              </a:defRPr>
            </a:lvl6pPr>
            <a:lvl7pPr indent="0" lvl="6" marL="0" marR="0" rtl="0" algn="l">
              <a:spcBef>
                <a:spcPts val="0"/>
              </a:spcBef>
              <a:buNone/>
              <a:defRPr b="1" i="0" sz="2400" u="none" cap="none" strike="noStrike">
                <a:solidFill>
                  <a:schemeClr val="dk2"/>
                </a:solidFill>
                <a:latin typeface="Arial"/>
                <a:ea typeface="Arial"/>
                <a:cs typeface="Arial"/>
                <a:sym typeface="Arial"/>
              </a:defRPr>
            </a:lvl7pPr>
            <a:lvl8pPr indent="0" lvl="7" marL="0" marR="0" rtl="0" algn="l">
              <a:spcBef>
                <a:spcPts val="0"/>
              </a:spcBef>
              <a:buNone/>
              <a:defRPr b="1" i="0" sz="2400" u="none" cap="none" strike="noStrike">
                <a:solidFill>
                  <a:schemeClr val="dk2"/>
                </a:solidFill>
                <a:latin typeface="Arial"/>
                <a:ea typeface="Arial"/>
                <a:cs typeface="Arial"/>
                <a:sym typeface="Arial"/>
              </a:defRPr>
            </a:lvl8pPr>
            <a:lvl9pPr indent="0" lvl="8" marL="0" marR="0" rtl="0" algn="l">
              <a:spcBef>
                <a:spcPts val="0"/>
              </a:spcBef>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1"/>
          <p:cNvSpPr/>
          <p:nvPr/>
        </p:nvSpPr>
        <p:spPr>
          <a:xfrm>
            <a:off x="12001499" y="0"/>
            <a:ext cx="190501" cy="1371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1"/>
          <p:cNvSpPr/>
          <p:nvPr/>
        </p:nvSpPr>
        <p:spPr>
          <a:xfrm>
            <a:off x="12001499" y="1371600"/>
            <a:ext cx="190501"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5.jpg"/><Relationship Id="rId4" Type="http://schemas.openxmlformats.org/officeDocument/2006/relationships/image" Target="../media/image53.png"/><Relationship Id="rId5" Type="http://schemas.openxmlformats.org/officeDocument/2006/relationships/image" Target="../media/image60.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2.jpg"/><Relationship Id="rId4" Type="http://schemas.openxmlformats.org/officeDocument/2006/relationships/image" Target="../media/image54.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8.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7.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pandas.pydata.org/docs/reference/api/pandas.melt.html" TargetMode="External"/><Relationship Id="rId4" Type="http://schemas.openxmlformats.org/officeDocument/2006/relationships/image" Target="../media/image18.png"/><Relationship Id="rId5"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8.png"/><Relationship Id="rId4" Type="http://schemas.openxmlformats.org/officeDocument/2006/relationships/image" Target="../media/image2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2.png"/><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7.png"/><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6.png"/><Relationship Id="rId4" Type="http://schemas.openxmlformats.org/officeDocument/2006/relationships/image" Target="../media/image42.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6.jpg"/><Relationship Id="rId6"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5.jpg"/><Relationship Id="rId4" Type="http://schemas.openxmlformats.org/officeDocument/2006/relationships/image" Target="../media/image5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REVIEW OF LAST LECTURE(S)</a:t>
            </a:r>
            <a:endParaRPr/>
          </a:p>
        </p:txBody>
      </p:sp>
      <p:sp>
        <p:nvSpPr>
          <p:cNvPr id="96" name="Google Shape;96;p13"/>
          <p:cNvSpPr txBox="1"/>
          <p:nvPr>
            <p:ph idx="1" type="body"/>
          </p:nvPr>
        </p:nvSpPr>
        <p:spPr>
          <a:xfrm>
            <a:off x="609600" y="1752601"/>
            <a:ext cx="10160000" cy="4373563"/>
          </a:xfrm>
          <a:prstGeom prst="rect">
            <a:avLst/>
          </a:prstGeom>
          <a:noFill/>
          <a:ln>
            <a:noFill/>
          </a:ln>
        </p:spPr>
        <p:txBody>
          <a:bodyPr anchorCtr="0" anchor="t" bIns="731500" lIns="91425" spcFirstLastPara="1" rIns="91425" wrap="square" tIns="45700">
            <a:normAutofit fontScale="77500" lnSpcReduction="20000"/>
          </a:bodyPr>
          <a:lstStyle/>
          <a:p>
            <a:pPr indent="-457200" lvl="0" marL="457200" rtl="0" algn="l">
              <a:spcBef>
                <a:spcPts val="0"/>
              </a:spcBef>
              <a:spcAft>
                <a:spcPts val="0"/>
              </a:spcAft>
              <a:buClr>
                <a:schemeClr val="dk2"/>
              </a:buClr>
              <a:buSzPct val="100000"/>
              <a:buAutoNum type="arabicPeriod"/>
            </a:pPr>
            <a:r>
              <a:rPr lang="en-US">
                <a:solidFill>
                  <a:schemeClr val="dk2"/>
                </a:solidFill>
              </a:rPr>
              <a:t>NumPy: Python Library for Manipulating nD Arrays</a:t>
            </a:r>
            <a:endParaRPr/>
          </a:p>
          <a:p>
            <a:pPr indent="0" lvl="1" marL="457200" rtl="0" algn="l">
              <a:spcBef>
                <a:spcPts val="910"/>
              </a:spcBef>
              <a:spcAft>
                <a:spcPts val="0"/>
              </a:spcAft>
              <a:buSzPct val="100000"/>
              <a:buNone/>
            </a:pPr>
            <a:r>
              <a:rPr b="0" lang="en-US">
                <a:solidFill>
                  <a:schemeClr val="dk2"/>
                </a:solidFill>
              </a:rPr>
              <a:t>Multidimensional Arrays, and a variety of operations including Linear Algebra</a:t>
            </a:r>
            <a:endParaRPr/>
          </a:p>
          <a:p>
            <a:pPr indent="0" lvl="1" marL="457200" rtl="0" algn="l">
              <a:spcBef>
                <a:spcPts val="310"/>
              </a:spcBef>
              <a:spcAft>
                <a:spcPts val="0"/>
              </a:spcAft>
              <a:buSzPct val="100000"/>
              <a:buNone/>
            </a:pPr>
            <a:r>
              <a:t/>
            </a:r>
            <a:endParaRPr/>
          </a:p>
          <a:p>
            <a:pPr indent="-457200" lvl="0" marL="457200" rtl="0" algn="l">
              <a:spcBef>
                <a:spcPts val="310"/>
              </a:spcBef>
              <a:spcAft>
                <a:spcPts val="0"/>
              </a:spcAft>
              <a:buClr>
                <a:schemeClr val="dk1"/>
              </a:buClr>
              <a:buSzPct val="100000"/>
              <a:buAutoNum type="arabicPeriod"/>
            </a:pPr>
            <a:r>
              <a:rPr lang="en-US"/>
              <a:t>Pandas: Python Library for Manipulating Tabular Data, &amp; Tidy Data</a:t>
            </a:r>
            <a:endParaRPr/>
          </a:p>
          <a:p>
            <a:pPr indent="0" lvl="1" marL="457200" rtl="0" algn="l">
              <a:spcBef>
                <a:spcPts val="910"/>
              </a:spcBef>
              <a:spcAft>
                <a:spcPts val="0"/>
              </a:spcAft>
              <a:buSzPct val="100000"/>
              <a:buNone/>
            </a:pPr>
            <a:r>
              <a:rPr lang="en-US"/>
              <a:t>Series, Tables (also called </a:t>
            </a:r>
            <a:r>
              <a:rPr b="1" lang="en-US"/>
              <a:t>DataFrames</a:t>
            </a:r>
            <a:r>
              <a:rPr lang="en-US"/>
              <a:t>)</a:t>
            </a:r>
            <a:endParaRPr/>
          </a:p>
          <a:p>
            <a:pPr indent="0" lvl="1" marL="457200" rtl="0" algn="l">
              <a:spcBef>
                <a:spcPts val="310"/>
              </a:spcBef>
              <a:spcAft>
                <a:spcPts val="0"/>
              </a:spcAft>
              <a:buSzPct val="100000"/>
              <a:buNone/>
            </a:pPr>
            <a:r>
              <a:rPr lang="en-US"/>
              <a:t>Many operations to manipulate and combine tables/series</a:t>
            </a:r>
            <a:endParaRPr/>
          </a:p>
          <a:p>
            <a:pPr indent="0" lvl="1" marL="457200" rtl="0" algn="l">
              <a:spcBef>
                <a:spcPts val="310"/>
              </a:spcBef>
              <a:spcAft>
                <a:spcPts val="0"/>
              </a:spcAft>
              <a:buSzPct val="100000"/>
              <a:buNone/>
            </a:pPr>
            <a:r>
              <a:t/>
            </a:r>
            <a:endParaRPr/>
          </a:p>
          <a:p>
            <a:pPr indent="-457200" lvl="0" marL="457200" rtl="0" algn="l">
              <a:spcBef>
                <a:spcPts val="310"/>
              </a:spcBef>
              <a:spcAft>
                <a:spcPts val="0"/>
              </a:spcAft>
              <a:buClr>
                <a:schemeClr val="dk1"/>
              </a:buClr>
              <a:buSzPct val="100000"/>
              <a:buAutoNum type="arabicPeriod"/>
            </a:pPr>
            <a:r>
              <a:rPr lang="en-US"/>
              <a:t>Relational Databases</a:t>
            </a:r>
            <a:endParaRPr/>
          </a:p>
          <a:p>
            <a:pPr indent="0" lvl="1" marL="457200" rtl="0" algn="l">
              <a:spcBef>
                <a:spcPts val="910"/>
              </a:spcBef>
              <a:spcAft>
                <a:spcPts val="0"/>
              </a:spcAft>
              <a:buSzPct val="100000"/>
              <a:buNone/>
            </a:pPr>
            <a:r>
              <a:rPr lang="en-US"/>
              <a:t>Tables/Relations, and SQL (similar to Pandas operations)</a:t>
            </a:r>
            <a:endParaRPr/>
          </a:p>
          <a:p>
            <a:pPr indent="0" lvl="1" marL="457200" rtl="0" algn="l">
              <a:spcBef>
                <a:spcPts val="310"/>
              </a:spcBef>
              <a:spcAft>
                <a:spcPts val="0"/>
              </a:spcAft>
              <a:buSzPct val="100000"/>
              <a:buNone/>
            </a:pPr>
            <a:r>
              <a:t/>
            </a:r>
            <a:endParaRPr/>
          </a:p>
          <a:p>
            <a:pPr indent="0" lvl="0" marL="0" rtl="0" algn="l">
              <a:spcBef>
                <a:spcPts val="310"/>
              </a:spcBef>
              <a:spcAft>
                <a:spcPts val="0"/>
              </a:spcAft>
              <a:buClr>
                <a:schemeClr val="dk1"/>
              </a:buClr>
              <a:buSzPct val="100000"/>
              <a:buNone/>
            </a:pPr>
            <a:r>
              <a:rPr lang="en-US"/>
              <a:t>4.    Apache Spark</a:t>
            </a:r>
            <a:endParaRPr/>
          </a:p>
          <a:p>
            <a:pPr indent="0" lvl="1" marL="274320" rtl="0" algn="l">
              <a:spcBef>
                <a:spcPts val="910"/>
              </a:spcBef>
              <a:spcAft>
                <a:spcPts val="0"/>
              </a:spcAft>
              <a:buSzPct val="100000"/>
              <a:buNone/>
            </a:pPr>
            <a:r>
              <a:rPr lang="en-US"/>
              <a:t>   Sets of objects or key-value pairs </a:t>
            </a:r>
            <a:endParaRPr/>
          </a:p>
          <a:p>
            <a:pPr indent="0" lvl="1" marL="274320" rtl="0" algn="l">
              <a:spcBef>
                <a:spcPts val="310"/>
              </a:spcBef>
              <a:spcAft>
                <a:spcPts val="0"/>
              </a:spcAft>
              <a:buSzPct val="100000"/>
              <a:buNone/>
            </a:pPr>
            <a:r>
              <a:rPr lang="en-US"/>
              <a:t>   MapReduce and SQL-like operations</a:t>
            </a:r>
            <a:endParaRPr/>
          </a:p>
        </p:txBody>
      </p:sp>
      <p:sp>
        <p:nvSpPr>
          <p:cNvPr id="97" name="Google Shape;97;p1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2. AGGREGATE/REDUCE</a:t>
            </a:r>
            <a:endParaRPr/>
          </a:p>
        </p:txBody>
      </p:sp>
      <p:sp>
        <p:nvSpPr>
          <p:cNvPr id="220" name="Google Shape;220;p22"/>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Combine values across a column into a single value</a:t>
            </a:r>
            <a:endParaRPr/>
          </a:p>
        </p:txBody>
      </p:sp>
      <p:sp>
        <p:nvSpPr>
          <p:cNvPr id="221" name="Google Shape;221;p2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222" name="Google Shape;222;p22"/>
          <p:cNvGraphicFramePr/>
          <p:nvPr/>
        </p:nvGraphicFramePr>
        <p:xfrm>
          <a:off x="1162843" y="2851259"/>
          <a:ext cx="3000000" cy="3000000"/>
        </p:xfrm>
        <a:graphic>
          <a:graphicData uri="http://schemas.openxmlformats.org/drawingml/2006/table">
            <a:tbl>
              <a:tblPr bandRow="1" firstRow="1">
                <a:noFill/>
                <a:tableStyleId>{E6CF6A41-BDCD-44B1-963D-E83B64F01F32}</a:tableStyleId>
              </a:tblPr>
              <a:tblGrid>
                <a:gridCol w="1039125"/>
                <a:gridCol w="1039125"/>
                <a:gridCol w="1039125"/>
                <a:gridCol w="10391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r>
            </a:tbl>
          </a:graphicData>
        </a:graphic>
      </p:graphicFrame>
      <p:sp>
        <p:nvSpPr>
          <p:cNvPr id="223" name="Google Shape;223;p22"/>
          <p:cNvSpPr txBox="1"/>
          <p:nvPr/>
        </p:nvSpPr>
        <p:spPr>
          <a:xfrm>
            <a:off x="6189917" y="2332731"/>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SUM</a:t>
            </a:r>
            <a:endParaRPr/>
          </a:p>
        </p:txBody>
      </p:sp>
      <p:sp>
        <p:nvSpPr>
          <p:cNvPr id="224" name="Google Shape;224;p22"/>
          <p:cNvSpPr txBox="1"/>
          <p:nvPr/>
        </p:nvSpPr>
        <p:spPr>
          <a:xfrm>
            <a:off x="6189917" y="4231438"/>
            <a:ext cx="27815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SUM(wgt_kg^2 - hgt_cm)</a:t>
            </a:r>
            <a:endParaRPr/>
          </a:p>
        </p:txBody>
      </p:sp>
      <p:cxnSp>
        <p:nvCxnSpPr>
          <p:cNvPr id="225" name="Google Shape;225;p22"/>
          <p:cNvCxnSpPr/>
          <p:nvPr/>
        </p:nvCxnSpPr>
        <p:spPr>
          <a:xfrm>
            <a:off x="5319335" y="4330340"/>
            <a:ext cx="2716024" cy="846102"/>
          </a:xfrm>
          <a:prstGeom prst="straightConnector1">
            <a:avLst/>
          </a:prstGeom>
          <a:noFill/>
          <a:ln cap="flat" cmpd="sng" w="38100">
            <a:solidFill>
              <a:srgbClr val="777777"/>
            </a:solidFill>
            <a:prstDash val="solid"/>
            <a:round/>
            <a:headEnd len="sm" w="sm" type="none"/>
            <a:tailEnd len="med" w="med" type="triangle"/>
          </a:ln>
        </p:spPr>
      </p:cxnSp>
      <p:cxnSp>
        <p:nvCxnSpPr>
          <p:cNvPr id="226" name="Google Shape;226;p22"/>
          <p:cNvCxnSpPr/>
          <p:nvPr/>
        </p:nvCxnSpPr>
        <p:spPr>
          <a:xfrm flipH="1" rot="10800000">
            <a:off x="5319335" y="2468668"/>
            <a:ext cx="2410594" cy="770541"/>
          </a:xfrm>
          <a:prstGeom prst="straightConnector1">
            <a:avLst/>
          </a:prstGeom>
          <a:noFill/>
          <a:ln cap="flat" cmpd="sng" w="38100">
            <a:solidFill>
              <a:srgbClr val="777777"/>
            </a:solidFill>
            <a:prstDash val="solid"/>
            <a:round/>
            <a:headEnd len="sm" w="sm" type="none"/>
            <a:tailEnd len="med" w="med" type="triangle"/>
          </a:ln>
        </p:spPr>
      </p:cxnSp>
      <p:graphicFrame>
        <p:nvGraphicFramePr>
          <p:cNvPr id="227" name="Google Shape;227;p22"/>
          <p:cNvGraphicFramePr/>
          <p:nvPr/>
        </p:nvGraphicFramePr>
        <p:xfrm>
          <a:off x="7474432" y="2021128"/>
          <a:ext cx="3000000" cy="3000000"/>
        </p:xfrm>
        <a:graphic>
          <a:graphicData uri="http://schemas.openxmlformats.org/drawingml/2006/table">
            <a:tbl>
              <a:tblPr bandRow="1" firstRow="1">
                <a:noFill/>
                <a:tableStyleId>{E6CF6A41-BDCD-44B1-963D-E83B64F01F32}</a:tableStyleId>
              </a:tblPr>
              <a:tblGrid>
                <a:gridCol w="1039125"/>
                <a:gridCol w="1039125"/>
                <a:gridCol w="1039125"/>
              </a:tblGrid>
              <a:tr h="379575">
                <a:tc>
                  <a:txBody>
                    <a:bodyPr/>
                    <a:lstStyle/>
                    <a:p>
                      <a:pPr indent="0" lvl="0" marL="0" marR="0" rtl="0" algn="l">
                        <a:spcBef>
                          <a:spcPts val="0"/>
                        </a:spcBef>
                        <a:spcAft>
                          <a:spcPts val="0"/>
                        </a:spcAft>
                        <a:buNone/>
                      </a:pPr>
                      <a:r>
                        <a:rPr lang="en-US" sz="1800">
                          <a:solidFill>
                            <a:schemeClr val="dk1"/>
                          </a:solidFill>
                        </a:rPr>
                        <a:t>73.9</a:t>
                      </a:r>
                      <a:endParaRPr/>
                    </a:p>
                  </a:txBody>
                  <a:tcPr marT="45725" marB="45725" marR="91450" marL="91450">
                    <a:solidFill>
                      <a:schemeClr val="lt1"/>
                    </a:solidFill>
                  </a:tcPr>
                </a:tc>
                <a:tc>
                  <a:txBody>
                    <a:bodyPr/>
                    <a:lstStyle/>
                    <a:p>
                      <a:pPr indent="0" lvl="0" marL="0" marR="0" rtl="0" algn="l">
                        <a:spcBef>
                          <a:spcPts val="0"/>
                        </a:spcBef>
                        <a:spcAft>
                          <a:spcPts val="0"/>
                        </a:spcAft>
                        <a:buNone/>
                      </a:pPr>
                      <a:r>
                        <a:rPr lang="en-US" sz="1800">
                          <a:solidFill>
                            <a:schemeClr val="dk1"/>
                          </a:solidFill>
                        </a:rPr>
                        <a:t>232.6</a:t>
                      </a:r>
                      <a:endParaRPr/>
                    </a:p>
                  </a:txBody>
                  <a:tcPr marT="45725" marB="45725" marR="91450" marL="91450">
                    <a:solidFill>
                      <a:schemeClr val="lt1"/>
                    </a:solidFill>
                  </a:tcPr>
                </a:tc>
                <a:tc>
                  <a:txBody>
                    <a:bodyPr/>
                    <a:lstStyle/>
                    <a:p>
                      <a:pPr indent="0" lvl="0" marL="0" marR="0" rtl="0" algn="l">
                        <a:spcBef>
                          <a:spcPts val="0"/>
                        </a:spcBef>
                        <a:spcAft>
                          <a:spcPts val="0"/>
                        </a:spcAft>
                        <a:buNone/>
                      </a:pPr>
                      <a:r>
                        <a:rPr lang="en-US" sz="1800">
                          <a:solidFill>
                            <a:schemeClr val="dk1"/>
                          </a:solidFill>
                        </a:rPr>
                        <a:t>640.0</a:t>
                      </a:r>
                      <a:endParaRPr/>
                    </a:p>
                  </a:txBody>
                  <a:tcPr marT="45725" marB="45725" marR="91450" marL="91450">
                    <a:solidFill>
                      <a:schemeClr val="lt1"/>
                    </a:solidFill>
                  </a:tcPr>
                </a:tc>
              </a:tr>
            </a:tbl>
          </a:graphicData>
        </a:graphic>
      </p:graphicFrame>
      <p:sp>
        <p:nvSpPr>
          <p:cNvPr id="228" name="Google Shape;228;p22"/>
          <p:cNvSpPr txBox="1"/>
          <p:nvPr/>
        </p:nvSpPr>
        <p:spPr>
          <a:xfrm>
            <a:off x="6189917" y="3239209"/>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MAX</a:t>
            </a:r>
            <a:endParaRPr/>
          </a:p>
        </p:txBody>
      </p:sp>
      <p:cxnSp>
        <p:nvCxnSpPr>
          <p:cNvPr id="229" name="Google Shape;229;p22"/>
          <p:cNvCxnSpPr/>
          <p:nvPr/>
        </p:nvCxnSpPr>
        <p:spPr>
          <a:xfrm flipH="1" rot="10800000">
            <a:off x="5319335" y="3622289"/>
            <a:ext cx="2410500" cy="177900"/>
          </a:xfrm>
          <a:prstGeom prst="straightConnector1">
            <a:avLst/>
          </a:prstGeom>
          <a:noFill/>
          <a:ln cap="flat" cmpd="sng" w="38100">
            <a:solidFill>
              <a:srgbClr val="777777"/>
            </a:solidFill>
            <a:prstDash val="solid"/>
            <a:round/>
            <a:headEnd len="sm" w="sm" type="none"/>
            <a:tailEnd len="med" w="med" type="triangle"/>
          </a:ln>
        </p:spPr>
      </p:cxnSp>
      <p:graphicFrame>
        <p:nvGraphicFramePr>
          <p:cNvPr id="230" name="Google Shape;230;p22"/>
          <p:cNvGraphicFramePr/>
          <p:nvPr/>
        </p:nvGraphicFramePr>
        <p:xfrm>
          <a:off x="7550632" y="3192737"/>
          <a:ext cx="3000000" cy="3000000"/>
        </p:xfrm>
        <a:graphic>
          <a:graphicData uri="http://schemas.openxmlformats.org/drawingml/2006/table">
            <a:tbl>
              <a:tblPr bandRow="1" firstRow="1">
                <a:noFill/>
                <a:tableStyleId>{E6CF6A41-BDCD-44B1-963D-E83B64F01F32}</a:tableStyleId>
              </a:tblPr>
              <a:tblGrid>
                <a:gridCol w="1039125"/>
                <a:gridCol w="1039125"/>
                <a:gridCol w="1039125"/>
              </a:tblGrid>
              <a:tr h="379575">
                <a:tc>
                  <a:txBody>
                    <a:bodyPr/>
                    <a:lstStyle/>
                    <a:p>
                      <a:pPr indent="0" lvl="0" marL="0" marR="0" rtl="0" algn="l">
                        <a:spcBef>
                          <a:spcPts val="0"/>
                        </a:spcBef>
                        <a:spcAft>
                          <a:spcPts val="0"/>
                        </a:spcAft>
                        <a:buNone/>
                      </a:pPr>
                      <a:r>
                        <a:rPr lang="en-US" sz="1800">
                          <a:solidFill>
                            <a:schemeClr val="dk1"/>
                          </a:solidFill>
                        </a:rPr>
                        <a:t>35.1</a:t>
                      </a:r>
                      <a:endParaRPr/>
                    </a:p>
                  </a:txBody>
                  <a:tcPr marT="45725" marB="45725" marR="91450" marL="91450">
                    <a:solidFill>
                      <a:schemeClr val="lt1"/>
                    </a:solidFill>
                  </a:tcPr>
                </a:tc>
                <a:tc>
                  <a:txBody>
                    <a:bodyPr/>
                    <a:lstStyle/>
                    <a:p>
                      <a:pPr indent="0" lvl="0" marL="0" marR="0" rtl="0" algn="l">
                        <a:spcBef>
                          <a:spcPts val="0"/>
                        </a:spcBef>
                        <a:spcAft>
                          <a:spcPts val="0"/>
                        </a:spcAft>
                        <a:buNone/>
                      </a:pPr>
                      <a:r>
                        <a:rPr lang="en-US" sz="1800">
                          <a:solidFill>
                            <a:schemeClr val="dk1"/>
                          </a:solidFill>
                        </a:rPr>
                        <a:t>84.2</a:t>
                      </a:r>
                      <a:endParaRPr/>
                    </a:p>
                  </a:txBody>
                  <a:tcPr marT="45725" marB="45725" marR="91450" marL="91450">
                    <a:solidFill>
                      <a:schemeClr val="lt1"/>
                    </a:solidFill>
                  </a:tcPr>
                </a:tc>
                <a:tc>
                  <a:txBody>
                    <a:bodyPr/>
                    <a:lstStyle/>
                    <a:p>
                      <a:pPr indent="0" lvl="0" marL="0" marR="0" rtl="0" algn="l">
                        <a:spcBef>
                          <a:spcPts val="0"/>
                        </a:spcBef>
                        <a:spcAft>
                          <a:spcPts val="0"/>
                        </a:spcAft>
                        <a:buNone/>
                      </a:pPr>
                      <a:r>
                        <a:rPr lang="en-US" sz="1800">
                          <a:solidFill>
                            <a:schemeClr val="dk1"/>
                          </a:solidFill>
                        </a:rPr>
                        <a:t>185.8</a:t>
                      </a:r>
                      <a:endParaRPr/>
                    </a:p>
                  </a:txBody>
                  <a:tcPr marT="45725" marB="45725" marR="91450" marL="91450">
                    <a:solidFill>
                      <a:schemeClr val="lt1"/>
                    </a:solidFill>
                  </a:tcPr>
                </a:tc>
              </a:tr>
            </a:tbl>
          </a:graphicData>
        </a:graphic>
      </p:graphicFrame>
      <p:graphicFrame>
        <p:nvGraphicFramePr>
          <p:cNvPr id="231" name="Google Shape;231;p22"/>
          <p:cNvGraphicFramePr/>
          <p:nvPr/>
        </p:nvGraphicFramePr>
        <p:xfrm>
          <a:off x="8035359" y="5176441"/>
          <a:ext cx="3000000" cy="3000000"/>
        </p:xfrm>
        <a:graphic>
          <a:graphicData uri="http://schemas.openxmlformats.org/drawingml/2006/table">
            <a:tbl>
              <a:tblPr bandRow="1" firstRow="1">
                <a:noFill/>
                <a:tableStyleId>{E6CF6A41-BDCD-44B1-963D-E83B64F01F32}</a:tableStyleId>
              </a:tblPr>
              <a:tblGrid>
                <a:gridCol w="1298525"/>
              </a:tblGrid>
              <a:tr h="379575">
                <a:tc>
                  <a:txBody>
                    <a:bodyPr/>
                    <a:lstStyle/>
                    <a:p>
                      <a:pPr indent="0" lvl="0" marL="0" marR="0" rtl="0" algn="l">
                        <a:spcBef>
                          <a:spcPts val="0"/>
                        </a:spcBef>
                        <a:spcAft>
                          <a:spcPts val="0"/>
                        </a:spcAft>
                        <a:buNone/>
                      </a:pPr>
                      <a:r>
                        <a:rPr lang="en-US" sz="1800">
                          <a:solidFill>
                            <a:schemeClr val="dk1"/>
                          </a:solidFill>
                        </a:rPr>
                        <a:t>14167.66</a:t>
                      </a:r>
                      <a:endParaRPr/>
                    </a:p>
                  </a:txBody>
                  <a:tcPr marT="45725" marB="45725" marR="91450" marL="91450">
                    <a:solidFill>
                      <a:schemeClr val="lt1"/>
                    </a:solidFill>
                  </a:tcPr>
                </a:tc>
              </a:tr>
            </a:tbl>
          </a:graphicData>
        </a:graphic>
      </p:graphicFrame>
      <p:sp>
        <p:nvSpPr>
          <p:cNvPr id="232" name="Google Shape;232;p22"/>
          <p:cNvSpPr txBox="1"/>
          <p:nvPr/>
        </p:nvSpPr>
        <p:spPr>
          <a:xfrm>
            <a:off x="609600" y="5258915"/>
            <a:ext cx="526297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What about ID/Index column?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Usually not meaningful to aggregate across it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May need to explicitly add an ID column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1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JO(H)N SNOW, 1813—58</a:t>
            </a:r>
            <a:endParaRPr/>
          </a:p>
        </p:txBody>
      </p:sp>
      <p:sp>
        <p:nvSpPr>
          <p:cNvPr id="1268" name="Google Shape;1268;p112"/>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Which one?</a:t>
            </a:r>
            <a:endParaRPr/>
          </a:p>
          <a:p>
            <a:pPr indent="-182880" lvl="1" marL="457200" rtl="0" algn="l">
              <a:spcBef>
                <a:spcPts val="1000"/>
              </a:spcBef>
              <a:spcAft>
                <a:spcPts val="0"/>
              </a:spcAft>
              <a:buSzPts val="2000"/>
              <a:buChar char="•"/>
            </a:pPr>
            <a:r>
              <a:rPr lang="en-US"/>
              <a:t>https://en.wikipedia.org/wiki/John_Snow</a:t>
            </a:r>
            <a:endParaRPr/>
          </a:p>
        </p:txBody>
      </p:sp>
      <p:grpSp>
        <p:nvGrpSpPr>
          <p:cNvPr id="1269" name="Google Shape;1269;p112"/>
          <p:cNvGrpSpPr/>
          <p:nvPr/>
        </p:nvGrpSpPr>
        <p:grpSpPr>
          <a:xfrm>
            <a:off x="631667" y="3297039"/>
            <a:ext cx="1981752" cy="3475455"/>
            <a:chOff x="631667" y="3297039"/>
            <a:chExt cx="1981752" cy="3475455"/>
          </a:xfrm>
        </p:grpSpPr>
        <p:pic>
          <p:nvPicPr>
            <p:cNvPr descr="John Snow - Wikipedia" id="1270" name="Google Shape;1270;p112"/>
            <p:cNvPicPr preferRelativeResize="0"/>
            <p:nvPr/>
          </p:nvPicPr>
          <p:blipFill rotWithShape="1">
            <a:blip r:embed="rId3">
              <a:alphaModFix/>
            </a:blip>
            <a:srcRect b="0" l="0" r="0" t="0"/>
            <a:stretch/>
          </p:blipFill>
          <p:spPr>
            <a:xfrm>
              <a:off x="666835" y="3297039"/>
              <a:ext cx="1911417" cy="2808613"/>
            </a:xfrm>
            <a:prstGeom prst="rect">
              <a:avLst/>
            </a:prstGeom>
            <a:noFill/>
            <a:ln>
              <a:noFill/>
            </a:ln>
          </p:spPr>
        </p:pic>
        <p:sp>
          <p:nvSpPr>
            <p:cNvPr id="1271" name="Google Shape;1271;p112"/>
            <p:cNvSpPr txBox="1"/>
            <p:nvPr/>
          </p:nvSpPr>
          <p:spPr>
            <a:xfrm>
              <a:off x="631667" y="6126163"/>
              <a:ext cx="198175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Big name in epidemiology, the study of determinants of population-level disease</a:t>
              </a:r>
              <a:endParaRPr/>
            </a:p>
          </p:txBody>
        </p:sp>
      </p:grpSp>
      <p:grpSp>
        <p:nvGrpSpPr>
          <p:cNvPr id="1272" name="Google Shape;1272;p112"/>
          <p:cNvGrpSpPr/>
          <p:nvPr/>
        </p:nvGrpSpPr>
        <p:grpSpPr>
          <a:xfrm>
            <a:off x="3215043" y="3044589"/>
            <a:ext cx="3430265" cy="3085083"/>
            <a:chOff x="3215043" y="3044589"/>
            <a:chExt cx="3430265" cy="3085083"/>
          </a:xfrm>
        </p:grpSpPr>
        <p:pic>
          <p:nvPicPr>
            <p:cNvPr descr="jon snow, game of thrones (super pouty)" id="1273" name="Google Shape;1273;p112"/>
            <p:cNvPicPr preferRelativeResize="0"/>
            <p:nvPr/>
          </p:nvPicPr>
          <p:blipFill rotWithShape="1">
            <a:blip r:embed="rId4">
              <a:alphaModFix/>
            </a:blip>
            <a:srcRect b="0" l="0" r="0" t="0"/>
            <a:stretch/>
          </p:blipFill>
          <p:spPr>
            <a:xfrm>
              <a:off x="3215043" y="3044589"/>
              <a:ext cx="3430265" cy="2442260"/>
            </a:xfrm>
            <a:prstGeom prst="rect">
              <a:avLst/>
            </a:prstGeom>
            <a:noFill/>
            <a:ln>
              <a:noFill/>
            </a:ln>
          </p:spPr>
        </p:pic>
        <p:sp>
          <p:nvSpPr>
            <p:cNvPr id="1274" name="Google Shape;1274;p112"/>
            <p:cNvSpPr txBox="1"/>
            <p:nvPr/>
          </p:nvSpPr>
          <p:spPr>
            <a:xfrm>
              <a:off x="3939299" y="5483341"/>
              <a:ext cx="198175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Big name (Jon, not John) in the North, let down by some writers  </a:t>
              </a:r>
              <a:endParaRPr/>
            </a:p>
          </p:txBody>
        </p:sp>
      </p:grpSp>
      <p:grpSp>
        <p:nvGrpSpPr>
          <p:cNvPr id="1275" name="Google Shape;1275;p112"/>
          <p:cNvGrpSpPr/>
          <p:nvPr/>
        </p:nvGrpSpPr>
        <p:grpSpPr>
          <a:xfrm>
            <a:off x="7069178" y="2072963"/>
            <a:ext cx="4318000" cy="3567331"/>
            <a:chOff x="7069178" y="2072963"/>
            <a:chExt cx="4318000" cy="3567331"/>
          </a:xfrm>
        </p:grpSpPr>
        <p:pic>
          <p:nvPicPr>
            <p:cNvPr descr="John Snow" id="1276" name="Google Shape;1276;p112"/>
            <p:cNvPicPr preferRelativeResize="0"/>
            <p:nvPr/>
          </p:nvPicPr>
          <p:blipFill rotWithShape="1">
            <a:blip r:embed="rId5">
              <a:alphaModFix/>
            </a:blip>
            <a:srcRect b="0" l="0" r="0" t="0"/>
            <a:stretch/>
          </p:blipFill>
          <p:spPr>
            <a:xfrm>
              <a:off x="7069178" y="2072963"/>
              <a:ext cx="4318000" cy="2921000"/>
            </a:xfrm>
            <a:prstGeom prst="rect">
              <a:avLst/>
            </a:prstGeom>
            <a:noFill/>
            <a:ln>
              <a:noFill/>
            </a:ln>
          </p:spPr>
        </p:pic>
        <p:sp>
          <p:nvSpPr>
            <p:cNvPr id="1277" name="Google Shape;1277;p112"/>
            <p:cNvSpPr txBox="1"/>
            <p:nvPr/>
          </p:nvSpPr>
          <p:spPr>
            <a:xfrm>
              <a:off x="8026067" y="4993963"/>
              <a:ext cx="240422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 public house built at the epicenter of a truly virulent cholera outbreak circa 1800s</a:t>
              </a:r>
              <a:endParaRPr/>
            </a:p>
          </p:txBody>
        </p:sp>
      </p:grpSp>
      <p:sp>
        <p:nvSpPr>
          <p:cNvPr id="1278" name="Google Shape;1278;p11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1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JOHN SNOW’S MAP</a:t>
            </a:r>
            <a:endParaRPr/>
          </a:p>
        </p:txBody>
      </p:sp>
      <p:sp>
        <p:nvSpPr>
          <p:cNvPr id="1284" name="Google Shape;1284;p113"/>
          <p:cNvSpPr txBox="1"/>
          <p:nvPr>
            <p:ph idx="1" type="body"/>
          </p:nvPr>
        </p:nvSpPr>
        <p:spPr>
          <a:xfrm>
            <a:off x="609601" y="4656650"/>
            <a:ext cx="4954858" cy="204369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Clr>
                <a:schemeClr val="dk1"/>
              </a:buClr>
              <a:buSzPct val="100000"/>
              <a:buNone/>
            </a:pPr>
            <a:r>
              <a:rPr lang="en-US"/>
              <a:t>Snow’s Map: </a:t>
            </a:r>
            <a:endParaRPr/>
          </a:p>
          <a:p>
            <a:pPr indent="-182880" lvl="1" marL="457200" rtl="0" algn="l">
              <a:spcBef>
                <a:spcPts val="970"/>
              </a:spcBef>
              <a:spcAft>
                <a:spcPts val="0"/>
              </a:spcAft>
              <a:buSzPct val="100000"/>
              <a:buChar char="•"/>
            </a:pPr>
            <a:r>
              <a:rPr lang="en-US"/>
              <a:t>Black bar represents one death. </a:t>
            </a:r>
            <a:endParaRPr/>
          </a:p>
          <a:p>
            <a:pPr indent="-182880" lvl="1" marL="457200" rtl="0" algn="l">
              <a:spcBef>
                <a:spcPts val="370"/>
              </a:spcBef>
              <a:spcAft>
                <a:spcPts val="0"/>
              </a:spcAft>
              <a:buSzPct val="100000"/>
              <a:buChar char="•"/>
            </a:pPr>
            <a:r>
              <a:rPr lang="en-US"/>
              <a:t>Multiple deaths at same address 🡪 bars stacked on top of each other</a:t>
            </a:r>
            <a:endParaRPr/>
          </a:p>
          <a:p>
            <a:pPr indent="-182880" lvl="1" marL="457200" rtl="0" algn="l">
              <a:spcBef>
                <a:spcPts val="370"/>
              </a:spcBef>
              <a:spcAft>
                <a:spcPts val="0"/>
              </a:spcAft>
              <a:buSzPct val="100000"/>
              <a:buChar char="•"/>
            </a:pPr>
            <a:r>
              <a:rPr lang="en-US"/>
              <a:t>Black discs mark the locations of water pumps. </a:t>
            </a:r>
            <a:endParaRPr/>
          </a:p>
          <a:p>
            <a:pPr indent="-182880" lvl="1" marL="457200" rtl="0" algn="l">
              <a:spcBef>
                <a:spcPts val="370"/>
              </a:spcBef>
              <a:spcAft>
                <a:spcPts val="0"/>
              </a:spcAft>
              <a:buSzPct val="100000"/>
              <a:buChar char="•"/>
            </a:pPr>
            <a:r>
              <a:rPr lang="en-US"/>
              <a:t>Creates a “natural experiment”</a:t>
            </a:r>
            <a:endParaRPr/>
          </a:p>
        </p:txBody>
      </p:sp>
      <p:pic>
        <p:nvPicPr>
          <p:cNvPr id="1285" name="Google Shape;1285;p113"/>
          <p:cNvPicPr preferRelativeResize="0"/>
          <p:nvPr/>
        </p:nvPicPr>
        <p:blipFill rotWithShape="1">
          <a:blip r:embed="rId3">
            <a:alphaModFix/>
          </a:blip>
          <a:srcRect b="0" l="0" r="0" t="0"/>
          <a:stretch/>
        </p:blipFill>
        <p:spPr>
          <a:xfrm>
            <a:off x="5564459" y="152718"/>
            <a:ext cx="6407813" cy="6012545"/>
          </a:xfrm>
          <a:prstGeom prst="rect">
            <a:avLst/>
          </a:prstGeom>
          <a:noFill/>
          <a:ln>
            <a:noFill/>
          </a:ln>
        </p:spPr>
      </p:pic>
      <p:pic>
        <p:nvPicPr>
          <p:cNvPr descr="Snow’s Other Map" id="1286" name="Google Shape;1286;p113"/>
          <p:cNvPicPr preferRelativeResize="0"/>
          <p:nvPr/>
        </p:nvPicPr>
        <p:blipFill rotWithShape="1">
          <a:blip r:embed="rId4">
            <a:alphaModFix/>
          </a:blip>
          <a:srcRect b="0" l="0" r="0" t="0"/>
          <a:stretch/>
        </p:blipFill>
        <p:spPr>
          <a:xfrm>
            <a:off x="1621439" y="1519250"/>
            <a:ext cx="3190707" cy="2512551"/>
          </a:xfrm>
          <a:prstGeom prst="rect">
            <a:avLst/>
          </a:prstGeom>
          <a:noFill/>
          <a:ln>
            <a:noFill/>
          </a:ln>
        </p:spPr>
      </p:pic>
      <p:sp>
        <p:nvSpPr>
          <p:cNvPr id="1287" name="Google Shape;1287;p11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288" name="Google Shape;1288;p113"/>
          <p:cNvSpPr txBox="1"/>
          <p:nvPr/>
        </p:nvSpPr>
        <p:spPr>
          <a:xfrm>
            <a:off x="1298782" y="4031801"/>
            <a:ext cx="383602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Some houses served by S&amp;V, which drew water from the Thames; otherws by Lambeth, which didn’t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1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TERMINOLOGY TEASER</a:t>
            </a:r>
            <a:endParaRPr/>
          </a:p>
        </p:txBody>
      </p:sp>
      <p:sp>
        <p:nvSpPr>
          <p:cNvPr id="1294" name="Google Shape;1294;p114"/>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0"/>
              </a:spcBef>
              <a:spcAft>
                <a:spcPts val="0"/>
              </a:spcAft>
              <a:buClr>
                <a:schemeClr val="dk1"/>
              </a:buClr>
              <a:buSzPct val="100000"/>
              <a:buNone/>
            </a:pPr>
            <a:r>
              <a:rPr lang="en-US"/>
              <a:t>Treatment: Something (drug, price, web headline) to which subjects are exposed</a:t>
            </a:r>
            <a:endParaRPr/>
          </a:p>
          <a:p>
            <a:pPr indent="0" lvl="0" marL="0" rtl="0" algn="l">
              <a:spcBef>
                <a:spcPts val="880"/>
              </a:spcBef>
              <a:spcAft>
                <a:spcPts val="0"/>
              </a:spcAft>
              <a:buClr>
                <a:schemeClr val="dk1"/>
              </a:buClr>
              <a:buSzPct val="100000"/>
              <a:buNone/>
            </a:pPr>
            <a:r>
              <a:rPr lang="en-US"/>
              <a:t>Treatment group </a:t>
            </a:r>
            <a:endParaRPr/>
          </a:p>
          <a:p>
            <a:pPr indent="-182880" lvl="1" marL="457200" rtl="0" algn="l">
              <a:spcBef>
                <a:spcPts val="880"/>
              </a:spcBef>
              <a:spcAft>
                <a:spcPts val="0"/>
              </a:spcAft>
              <a:buSzPct val="100000"/>
              <a:buChar char="•"/>
            </a:pPr>
            <a:r>
              <a:rPr lang="en-US"/>
              <a:t>A group of subjects exposed to a </a:t>
            </a:r>
            <a:r>
              <a:rPr lang="en-US">
                <a:solidFill>
                  <a:schemeClr val="dk2"/>
                </a:solidFill>
              </a:rPr>
              <a:t>specific treatment</a:t>
            </a:r>
            <a:endParaRPr/>
          </a:p>
          <a:p>
            <a:pPr indent="0" lvl="0" marL="0" rtl="0" algn="l">
              <a:spcBef>
                <a:spcPts val="280"/>
              </a:spcBef>
              <a:spcAft>
                <a:spcPts val="0"/>
              </a:spcAft>
              <a:buClr>
                <a:schemeClr val="dk1"/>
              </a:buClr>
              <a:buSzPct val="100000"/>
              <a:buNone/>
            </a:pPr>
            <a:r>
              <a:t/>
            </a:r>
            <a:endParaRPr/>
          </a:p>
          <a:p>
            <a:pPr indent="0" lvl="0" marL="0" rtl="0" algn="l">
              <a:spcBef>
                <a:spcPts val="880"/>
              </a:spcBef>
              <a:spcAft>
                <a:spcPts val="0"/>
              </a:spcAft>
              <a:buClr>
                <a:schemeClr val="dk1"/>
              </a:buClr>
              <a:buSzPct val="100000"/>
              <a:buNone/>
            </a:pPr>
            <a:r>
              <a:rPr lang="en-US"/>
              <a:t>Control group </a:t>
            </a:r>
            <a:endParaRPr/>
          </a:p>
          <a:p>
            <a:pPr indent="-182880" lvl="1" marL="457200" rtl="0" algn="l">
              <a:spcBef>
                <a:spcPts val="880"/>
              </a:spcBef>
              <a:spcAft>
                <a:spcPts val="0"/>
              </a:spcAft>
              <a:buSzPct val="100000"/>
              <a:buChar char="•"/>
            </a:pPr>
            <a:r>
              <a:rPr lang="en-US"/>
              <a:t>A group of subjects exposed to </a:t>
            </a:r>
            <a:r>
              <a:rPr lang="en-US">
                <a:solidFill>
                  <a:schemeClr val="dk2"/>
                </a:solidFill>
              </a:rPr>
              <a:t>no (or standard) treatment</a:t>
            </a:r>
            <a:endParaRPr/>
          </a:p>
          <a:p>
            <a:pPr indent="0" lvl="0" marL="0" rtl="0" algn="l">
              <a:spcBef>
                <a:spcPts val="280"/>
              </a:spcBef>
              <a:spcAft>
                <a:spcPts val="0"/>
              </a:spcAft>
              <a:buClr>
                <a:schemeClr val="dk1"/>
              </a:buClr>
              <a:buSzPct val="100000"/>
              <a:buNone/>
            </a:pPr>
            <a:r>
              <a:t/>
            </a:r>
            <a:endParaRPr/>
          </a:p>
          <a:p>
            <a:pPr indent="0" lvl="0" marL="0" rtl="0" algn="l">
              <a:spcBef>
                <a:spcPts val="880"/>
              </a:spcBef>
              <a:spcAft>
                <a:spcPts val="0"/>
              </a:spcAft>
              <a:buClr>
                <a:schemeClr val="dk1"/>
              </a:buClr>
              <a:buSzPct val="100000"/>
              <a:buNone/>
            </a:pPr>
            <a:r>
              <a:rPr lang="en-US"/>
              <a:t>Randomization </a:t>
            </a:r>
            <a:endParaRPr/>
          </a:p>
          <a:p>
            <a:pPr indent="-182880" lvl="1" marL="457200" rtl="0" algn="l">
              <a:spcBef>
                <a:spcPts val="880"/>
              </a:spcBef>
              <a:spcAft>
                <a:spcPts val="0"/>
              </a:spcAft>
              <a:buSzPct val="100000"/>
              <a:buChar char="•"/>
            </a:pPr>
            <a:r>
              <a:rPr lang="en-US"/>
              <a:t>The process of randomly assigning subjects to treatments</a:t>
            </a:r>
            <a:endParaRPr/>
          </a:p>
          <a:p>
            <a:pPr indent="0" lvl="0" marL="0" rtl="0" algn="l">
              <a:spcBef>
                <a:spcPts val="280"/>
              </a:spcBef>
              <a:spcAft>
                <a:spcPts val="0"/>
              </a:spcAft>
              <a:buClr>
                <a:schemeClr val="dk1"/>
              </a:buClr>
              <a:buSzPct val="100000"/>
              <a:buNone/>
            </a:pPr>
            <a:r>
              <a:t/>
            </a:r>
            <a:endParaRPr/>
          </a:p>
          <a:p>
            <a:pPr indent="0" lvl="0" marL="0" rtl="0" algn="l">
              <a:spcBef>
                <a:spcPts val="880"/>
              </a:spcBef>
              <a:spcAft>
                <a:spcPts val="0"/>
              </a:spcAft>
              <a:buClr>
                <a:schemeClr val="dk1"/>
              </a:buClr>
              <a:buSzPct val="100000"/>
              <a:buNone/>
            </a:pPr>
            <a:r>
              <a:rPr lang="en-US"/>
              <a:t>Subjects </a:t>
            </a:r>
            <a:endParaRPr/>
          </a:p>
          <a:p>
            <a:pPr indent="-182880" lvl="1" marL="457200" rtl="0" algn="l">
              <a:spcBef>
                <a:spcPts val="880"/>
              </a:spcBef>
              <a:spcAft>
                <a:spcPts val="0"/>
              </a:spcAft>
              <a:buSzPct val="100000"/>
              <a:buChar char="•"/>
            </a:pPr>
            <a:r>
              <a:rPr lang="en-US"/>
              <a:t>The items (web visitors, patients, etc.) that are exposed to treatments</a:t>
            </a:r>
            <a:endParaRPr/>
          </a:p>
          <a:p>
            <a:pPr indent="0" lvl="0" marL="0" rtl="0" algn="l">
              <a:spcBef>
                <a:spcPts val="280"/>
              </a:spcBef>
              <a:spcAft>
                <a:spcPts val="0"/>
              </a:spcAft>
              <a:buClr>
                <a:schemeClr val="dk1"/>
              </a:buClr>
              <a:buSzPct val="100000"/>
              <a:buNone/>
            </a:pPr>
            <a:r>
              <a:t/>
            </a:r>
            <a:endParaRPr/>
          </a:p>
          <a:p>
            <a:pPr indent="0" lvl="0" marL="0" rtl="0" algn="l">
              <a:spcBef>
                <a:spcPts val="880"/>
              </a:spcBef>
              <a:spcAft>
                <a:spcPts val="0"/>
              </a:spcAft>
              <a:buClr>
                <a:schemeClr val="dk1"/>
              </a:buClr>
              <a:buSzPct val="100000"/>
              <a:buNone/>
            </a:pPr>
            <a:r>
              <a:rPr lang="en-US"/>
              <a:t>Test statistic </a:t>
            </a:r>
            <a:endParaRPr/>
          </a:p>
          <a:p>
            <a:pPr indent="-182880" lvl="1" marL="457200" rtl="0" algn="l">
              <a:spcBef>
                <a:spcPts val="880"/>
              </a:spcBef>
              <a:spcAft>
                <a:spcPts val="0"/>
              </a:spcAft>
              <a:buSzPct val="100000"/>
              <a:buChar char="•"/>
            </a:pPr>
            <a:r>
              <a:rPr lang="en-US"/>
              <a:t>The metric used to measure the effect of the treatment</a:t>
            </a:r>
            <a:endParaRPr/>
          </a:p>
          <a:p>
            <a:pPr indent="0" lvl="0" marL="0" rtl="0" algn="l">
              <a:spcBef>
                <a:spcPts val="280"/>
              </a:spcBef>
              <a:spcAft>
                <a:spcPts val="0"/>
              </a:spcAft>
              <a:buClr>
                <a:schemeClr val="dk1"/>
              </a:buClr>
              <a:buSzPct val="100000"/>
              <a:buNone/>
            </a:pPr>
            <a:r>
              <a:t/>
            </a:r>
            <a:endParaRPr/>
          </a:p>
          <a:p>
            <a:pPr indent="0" lvl="0" marL="0" rtl="0" algn="l">
              <a:spcBef>
                <a:spcPts val="880"/>
              </a:spcBef>
              <a:spcAft>
                <a:spcPts val="0"/>
              </a:spcAft>
              <a:buClr>
                <a:schemeClr val="dk1"/>
              </a:buClr>
              <a:buSzPct val="100000"/>
              <a:buNone/>
            </a:pPr>
            <a:r>
              <a:t/>
            </a:r>
            <a:endParaRPr/>
          </a:p>
          <a:p>
            <a:pPr indent="0" lvl="0" marL="0" rtl="0" algn="l">
              <a:spcBef>
                <a:spcPts val="880"/>
              </a:spcBef>
              <a:spcAft>
                <a:spcPts val="0"/>
              </a:spcAft>
              <a:buClr>
                <a:schemeClr val="dk1"/>
              </a:buClr>
              <a:buSzPct val="100000"/>
              <a:buNone/>
            </a:pPr>
            <a:r>
              <a:t/>
            </a:r>
            <a:endParaRPr/>
          </a:p>
        </p:txBody>
      </p:sp>
      <p:sp>
        <p:nvSpPr>
          <p:cNvPr id="1295" name="Google Shape;1295;p11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Hat films | Youtube Statistics / Analytics | Trackalytics" id="1296" name="Google Shape;1296;p114"/>
          <p:cNvPicPr preferRelativeResize="0"/>
          <p:nvPr/>
        </p:nvPicPr>
        <p:blipFill rotWithShape="1">
          <a:blip r:embed="rId3">
            <a:alphaModFix/>
          </a:blip>
          <a:srcRect b="0" l="0" r="0" t="0"/>
          <a:stretch/>
        </p:blipFill>
        <p:spPr>
          <a:xfrm>
            <a:off x="7359804" y="2302731"/>
            <a:ext cx="3945054" cy="3945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xEl>
                                              <p:pRg end="17" st="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1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QUESTIONS</a:t>
            </a:r>
            <a:endParaRPr/>
          </a:p>
        </p:txBody>
      </p:sp>
      <p:sp>
        <p:nvSpPr>
          <p:cNvPr id="1302" name="Google Shape;1302;p115"/>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chemeClr val="dk1"/>
              </a:buClr>
              <a:buSzPct val="100000"/>
              <a:buNone/>
            </a:pPr>
            <a:r>
              <a:rPr lang="en-US"/>
              <a:t>Treatment Group    ?????????</a:t>
            </a:r>
            <a:endParaRPr/>
          </a:p>
          <a:p>
            <a:pPr indent="0" lvl="0" marL="0" rtl="0" algn="l">
              <a:spcBef>
                <a:spcPts val="910"/>
              </a:spcBef>
              <a:spcAft>
                <a:spcPts val="0"/>
              </a:spcAft>
              <a:buClr>
                <a:schemeClr val="dk1"/>
              </a:buClr>
              <a:buSzPct val="100000"/>
              <a:buNone/>
            </a:pPr>
            <a:r>
              <a:t/>
            </a:r>
            <a:endParaRPr/>
          </a:p>
          <a:p>
            <a:pPr indent="0" lvl="0" marL="0" rtl="0" algn="l">
              <a:spcBef>
                <a:spcPts val="910"/>
              </a:spcBef>
              <a:spcAft>
                <a:spcPts val="0"/>
              </a:spcAft>
              <a:buClr>
                <a:schemeClr val="dk1"/>
              </a:buClr>
              <a:buSzPct val="100000"/>
              <a:buNone/>
            </a:pPr>
            <a:r>
              <a:rPr lang="en-US"/>
              <a:t>Control Group    ?????????</a:t>
            </a:r>
            <a:endParaRPr/>
          </a:p>
          <a:p>
            <a:pPr indent="0" lvl="0" marL="0" rtl="0" algn="l">
              <a:spcBef>
                <a:spcPts val="910"/>
              </a:spcBef>
              <a:spcAft>
                <a:spcPts val="0"/>
              </a:spcAft>
              <a:buClr>
                <a:schemeClr val="dk1"/>
              </a:buClr>
              <a:buSzPct val="100000"/>
              <a:buNone/>
            </a:pPr>
            <a:r>
              <a:t/>
            </a:r>
            <a:endParaRPr/>
          </a:p>
          <a:p>
            <a:pPr indent="0" lvl="0" marL="0" rtl="0" algn="l">
              <a:spcBef>
                <a:spcPts val="910"/>
              </a:spcBef>
              <a:spcAft>
                <a:spcPts val="0"/>
              </a:spcAft>
              <a:buClr>
                <a:schemeClr val="dk1"/>
              </a:buClr>
              <a:buSzPct val="100000"/>
              <a:buNone/>
            </a:pPr>
            <a:r>
              <a:rPr lang="en-US"/>
              <a:t>Which houses were part of the treatment group?</a:t>
            </a:r>
            <a:endParaRPr/>
          </a:p>
          <a:p>
            <a:pPr indent="-182880" lvl="1" marL="457200" rtl="0" algn="l">
              <a:spcBef>
                <a:spcPts val="910"/>
              </a:spcBef>
              <a:spcAft>
                <a:spcPts val="0"/>
              </a:spcAft>
              <a:buSzPct val="100000"/>
              <a:buChar char="•"/>
            </a:pPr>
            <a:r>
              <a:rPr lang="en-US"/>
              <a:t>All houses in the region of overlap.</a:t>
            </a:r>
            <a:endParaRPr/>
          </a:p>
          <a:p>
            <a:pPr indent="-182880" lvl="1" marL="457200" rtl="0" algn="l">
              <a:spcBef>
                <a:spcPts val="310"/>
              </a:spcBef>
              <a:spcAft>
                <a:spcPts val="0"/>
              </a:spcAft>
              <a:buSzPct val="100000"/>
              <a:buChar char="•"/>
            </a:pPr>
            <a:r>
              <a:rPr lang="en-US"/>
              <a:t>Houses served by S&amp;V (dirty water) </a:t>
            </a:r>
            <a:br>
              <a:rPr lang="en-US"/>
            </a:br>
            <a:r>
              <a:rPr lang="en-US"/>
              <a:t>in the region of overlap.</a:t>
            </a:r>
            <a:endParaRPr/>
          </a:p>
          <a:p>
            <a:pPr indent="-182880" lvl="1" marL="457200" rtl="0" algn="l">
              <a:spcBef>
                <a:spcPts val="310"/>
              </a:spcBef>
              <a:spcAft>
                <a:spcPts val="0"/>
              </a:spcAft>
              <a:buSzPct val="100000"/>
              <a:buChar char="•"/>
            </a:pPr>
            <a:r>
              <a:rPr lang="en-US"/>
              <a:t>Houses served by Lambeth (clean water) </a:t>
            </a:r>
            <a:br>
              <a:rPr lang="en-US"/>
            </a:br>
            <a:r>
              <a:rPr lang="en-US"/>
              <a:t>in the region of overlap?</a:t>
            </a:r>
            <a:endParaRPr/>
          </a:p>
          <a:p>
            <a:pPr indent="-84454" lvl="1" marL="457200" rtl="0" algn="l">
              <a:spcBef>
                <a:spcPts val="310"/>
              </a:spcBef>
              <a:spcAft>
                <a:spcPts val="0"/>
              </a:spcAft>
              <a:buSzPct val="100000"/>
              <a:buNone/>
            </a:pPr>
            <a:r>
              <a:t/>
            </a:r>
            <a:endParaRPr/>
          </a:p>
          <a:p>
            <a:pPr indent="0" lvl="0" marL="0" rtl="0" algn="l">
              <a:spcBef>
                <a:spcPts val="310"/>
              </a:spcBef>
              <a:spcAft>
                <a:spcPts val="0"/>
              </a:spcAft>
              <a:buClr>
                <a:schemeClr val="dk1"/>
              </a:buClr>
              <a:buSzPct val="100000"/>
              <a:buNone/>
            </a:pPr>
            <a:r>
              <a:rPr lang="en-US"/>
              <a:t>In the language of stats: </a:t>
            </a:r>
            <a:endParaRPr/>
          </a:p>
          <a:p>
            <a:pPr indent="-182880" lvl="1" marL="457200" rtl="0" algn="l">
              <a:spcBef>
                <a:spcPts val="910"/>
              </a:spcBef>
              <a:spcAft>
                <a:spcPts val="0"/>
              </a:spcAft>
              <a:buSzPct val="100000"/>
              <a:buChar char="•"/>
            </a:pPr>
            <a:r>
              <a:rPr lang="en-US"/>
              <a:t>S&amp;V houses as the treatment group </a:t>
            </a:r>
            <a:endParaRPr/>
          </a:p>
          <a:p>
            <a:pPr indent="-182880" lvl="1" marL="457200" rtl="0" algn="l">
              <a:spcBef>
                <a:spcPts val="310"/>
              </a:spcBef>
              <a:spcAft>
                <a:spcPts val="0"/>
              </a:spcAft>
              <a:buSzPct val="100000"/>
              <a:buChar char="•"/>
            </a:pPr>
            <a:r>
              <a:rPr lang="en-US"/>
              <a:t>Lambeth houses at the control group. </a:t>
            </a:r>
            <a:endParaRPr/>
          </a:p>
          <a:p>
            <a:pPr indent="-182880" lvl="1" marL="457200" rtl="0" algn="l">
              <a:spcBef>
                <a:spcPts val="310"/>
              </a:spcBef>
              <a:spcAft>
                <a:spcPts val="0"/>
              </a:spcAft>
              <a:buSzPct val="100000"/>
              <a:buChar char="•"/>
            </a:pPr>
            <a:r>
              <a:rPr lang="en-US"/>
              <a:t>A crucial element in Snow’s analysis was that the people in the two groups were comparable to each other, apart from the treatment.</a:t>
            </a:r>
            <a:endParaRPr/>
          </a:p>
          <a:p>
            <a:pPr indent="0" lvl="0" marL="0" rtl="0" algn="l">
              <a:spcBef>
                <a:spcPts val="310"/>
              </a:spcBef>
              <a:spcAft>
                <a:spcPts val="0"/>
              </a:spcAft>
              <a:buClr>
                <a:schemeClr val="dk1"/>
              </a:buClr>
              <a:buSzPct val="100000"/>
              <a:buNone/>
            </a:pPr>
            <a:r>
              <a:t/>
            </a:r>
            <a:endParaRPr/>
          </a:p>
        </p:txBody>
      </p:sp>
      <p:sp>
        <p:nvSpPr>
          <p:cNvPr id="1303" name="Google Shape;1303;p11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Snow’s Other Map" id="1304" name="Google Shape;1304;p115"/>
          <p:cNvPicPr preferRelativeResize="0"/>
          <p:nvPr/>
        </p:nvPicPr>
        <p:blipFill rotWithShape="1">
          <a:blip r:embed="rId3">
            <a:alphaModFix/>
          </a:blip>
          <a:srcRect b="0" l="0" r="0" t="0"/>
          <a:stretch/>
        </p:blipFill>
        <p:spPr>
          <a:xfrm>
            <a:off x="6210595" y="490653"/>
            <a:ext cx="5392443" cy="42463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1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JOHN SNOW’S EXPERIMENT</a:t>
            </a:r>
            <a:endParaRPr/>
          </a:p>
        </p:txBody>
      </p:sp>
      <p:sp>
        <p:nvSpPr>
          <p:cNvPr id="1310" name="Google Shape;1310;p116"/>
          <p:cNvSpPr txBox="1"/>
          <p:nvPr>
            <p:ph idx="1" type="body"/>
          </p:nvPr>
        </p:nvSpPr>
        <p:spPr>
          <a:xfrm>
            <a:off x="609600" y="1752600"/>
            <a:ext cx="8128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lang="en-US" sz="1800"/>
              <a:t>“… there is no difference whatever in the houses or the people receiving the supply of the two Water Companies, or in any of the physical conditions with which they are surrounded …”</a:t>
            </a:r>
            <a:endParaRPr/>
          </a:p>
          <a:p>
            <a:pPr indent="0" lvl="0" marL="0" rtl="0" algn="l">
              <a:spcBef>
                <a:spcPts val="960"/>
              </a:spcBef>
              <a:spcAft>
                <a:spcPts val="0"/>
              </a:spcAft>
              <a:buClr>
                <a:schemeClr val="dk1"/>
              </a:buClr>
              <a:buSzPts val="1800"/>
              <a:buNone/>
            </a:pPr>
            <a:r>
              <a:t/>
            </a:r>
            <a:endParaRPr sz="1800"/>
          </a:p>
          <a:p>
            <a:pPr indent="0" lvl="0" marL="0" rtl="0" algn="l">
              <a:spcBef>
                <a:spcPts val="960"/>
              </a:spcBef>
              <a:spcAft>
                <a:spcPts val="0"/>
              </a:spcAft>
              <a:buClr>
                <a:schemeClr val="dk1"/>
              </a:buClr>
              <a:buSzPts val="1800"/>
              <a:buNone/>
            </a:pPr>
            <a:r>
              <a:rPr lang="en-US" sz="1800"/>
              <a:t>The only difference was in the water supply, “one group being supplied with water containing the sewage of London, and amongst it, whatever might have come from the cholera patients, the other group having water quite free from impurity.”</a:t>
            </a:r>
            <a:endParaRPr/>
          </a:p>
          <a:p>
            <a:pPr indent="0" lvl="0" marL="0" rtl="0" algn="l">
              <a:spcBef>
                <a:spcPts val="960"/>
              </a:spcBef>
              <a:spcAft>
                <a:spcPts val="0"/>
              </a:spcAft>
              <a:buClr>
                <a:schemeClr val="dk1"/>
              </a:buClr>
              <a:buSzPts val="1800"/>
              <a:buNone/>
            </a:pPr>
            <a:r>
              <a:t/>
            </a:r>
            <a:endParaRPr sz="1800"/>
          </a:p>
          <a:p>
            <a:pPr indent="0" lvl="0" marL="0" rtl="0" algn="l">
              <a:spcBef>
                <a:spcPts val="960"/>
              </a:spcBef>
              <a:spcAft>
                <a:spcPts val="0"/>
              </a:spcAft>
              <a:buClr>
                <a:schemeClr val="dk1"/>
              </a:buClr>
              <a:buSzPts val="1800"/>
              <a:buNone/>
            </a:pPr>
            <a:r>
              <a:rPr lang="en-US" sz="1800"/>
              <a:t>The map displays a striking revelation—the deaths are roughly clustered around the Broad Street pump.</a:t>
            </a:r>
            <a:endParaRPr/>
          </a:p>
          <a:p>
            <a:pPr indent="0" lvl="0" marL="0" rtl="0" algn="l">
              <a:spcBef>
                <a:spcPts val="960"/>
              </a:spcBef>
              <a:spcAft>
                <a:spcPts val="0"/>
              </a:spcAft>
              <a:buClr>
                <a:schemeClr val="dk1"/>
              </a:buClr>
              <a:buSzPts val="1800"/>
              <a:buNone/>
            </a:pPr>
            <a:r>
              <a:t/>
            </a:r>
            <a:endParaRPr sz="1800"/>
          </a:p>
        </p:txBody>
      </p:sp>
      <p:sp>
        <p:nvSpPr>
          <p:cNvPr id="1311" name="Google Shape;1311;p11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1312" name="Google Shape;1312;p116"/>
          <p:cNvGraphicFramePr/>
          <p:nvPr/>
        </p:nvGraphicFramePr>
        <p:xfrm>
          <a:off x="2032000" y="5341530"/>
          <a:ext cx="3000000" cy="3000000"/>
        </p:xfrm>
        <a:graphic>
          <a:graphicData uri="http://schemas.openxmlformats.org/drawingml/2006/table">
            <a:tbl>
              <a:tblPr bandRow="1" firstRow="1">
                <a:noFill/>
                <a:tableStyleId>{6678DAE4-4CAF-47CB-8E4F-C17C13DA6C85}</a:tableStyleId>
              </a:tblPr>
              <a:tblGrid>
                <a:gridCol w="2032000"/>
                <a:gridCol w="2032000"/>
                <a:gridCol w="2032000"/>
                <a:gridCol w="2032000"/>
              </a:tblGrid>
              <a:tr h="340850">
                <a:tc>
                  <a:txBody>
                    <a:bodyPr/>
                    <a:lstStyle/>
                    <a:p>
                      <a:pPr indent="0" lvl="0" marL="0" marR="0" rtl="0" algn="l">
                        <a:spcBef>
                          <a:spcPts val="0"/>
                        </a:spcBef>
                        <a:spcAft>
                          <a:spcPts val="0"/>
                        </a:spcAft>
                        <a:buNone/>
                      </a:pPr>
                      <a:r>
                        <a:rPr lang="en-US" sz="1400"/>
                        <a:t>Supply Area</a:t>
                      </a:r>
                      <a:endParaRPr/>
                    </a:p>
                  </a:txBody>
                  <a:tcPr marT="45725" marB="45725" marR="91450" marL="91450"/>
                </a:tc>
                <a:tc>
                  <a:txBody>
                    <a:bodyPr/>
                    <a:lstStyle/>
                    <a:p>
                      <a:pPr indent="0" lvl="0" marL="0" marR="0" rtl="0" algn="l">
                        <a:spcBef>
                          <a:spcPts val="0"/>
                        </a:spcBef>
                        <a:spcAft>
                          <a:spcPts val="0"/>
                        </a:spcAft>
                        <a:buNone/>
                      </a:pPr>
                      <a:r>
                        <a:rPr lang="en-US" sz="1400"/>
                        <a:t>Num. of Houses</a:t>
                      </a:r>
                      <a:endParaRPr/>
                    </a:p>
                  </a:txBody>
                  <a:tcPr marT="45725" marB="45725" marR="91450" marL="91450"/>
                </a:tc>
                <a:tc>
                  <a:txBody>
                    <a:bodyPr/>
                    <a:lstStyle/>
                    <a:p>
                      <a:pPr indent="0" lvl="0" marL="0" marR="0" rtl="0" algn="l">
                        <a:spcBef>
                          <a:spcPts val="0"/>
                        </a:spcBef>
                        <a:spcAft>
                          <a:spcPts val="0"/>
                        </a:spcAft>
                        <a:buNone/>
                      </a:pPr>
                      <a:r>
                        <a:rPr lang="en-US" sz="1400"/>
                        <a:t>Cholera Deaths</a:t>
                      </a:r>
                      <a:endParaRPr/>
                    </a:p>
                  </a:txBody>
                  <a:tcPr marT="45725" marB="45725" marR="91450" marL="91450"/>
                </a:tc>
                <a:tc>
                  <a:txBody>
                    <a:bodyPr/>
                    <a:lstStyle/>
                    <a:p>
                      <a:pPr indent="0" lvl="0" marL="0" marR="0" rtl="0" algn="l">
                        <a:spcBef>
                          <a:spcPts val="0"/>
                        </a:spcBef>
                        <a:spcAft>
                          <a:spcPts val="0"/>
                        </a:spcAft>
                        <a:buNone/>
                      </a:pPr>
                      <a:r>
                        <a:rPr lang="en-US" sz="1400"/>
                        <a:t>Deaths/10k Houses</a:t>
                      </a:r>
                      <a:endParaRPr/>
                    </a:p>
                  </a:txBody>
                  <a:tcPr marT="45725" marB="45725" marR="91450" marL="91450"/>
                </a:tc>
              </a:tr>
              <a:tr h="370850">
                <a:tc>
                  <a:txBody>
                    <a:bodyPr/>
                    <a:lstStyle/>
                    <a:p>
                      <a:pPr indent="0" lvl="0" marL="0" marR="0" rtl="0" algn="l">
                        <a:spcBef>
                          <a:spcPts val="0"/>
                        </a:spcBef>
                        <a:spcAft>
                          <a:spcPts val="0"/>
                        </a:spcAft>
                        <a:buNone/>
                      </a:pPr>
                      <a:r>
                        <a:rPr lang="en-US" sz="1400"/>
                        <a:t>S &amp; V (Dirty Water)</a:t>
                      </a:r>
                      <a:endParaRPr/>
                    </a:p>
                  </a:txBody>
                  <a:tcPr marT="45725" marB="45725" marR="91450" marL="91450"/>
                </a:tc>
                <a:tc>
                  <a:txBody>
                    <a:bodyPr/>
                    <a:lstStyle/>
                    <a:p>
                      <a:pPr indent="0" lvl="0" marL="0" marR="0" rtl="0" algn="l">
                        <a:spcBef>
                          <a:spcPts val="0"/>
                        </a:spcBef>
                        <a:spcAft>
                          <a:spcPts val="0"/>
                        </a:spcAft>
                        <a:buNone/>
                      </a:pPr>
                      <a:r>
                        <a:rPr lang="en-US" sz="1400"/>
                        <a:t>40,046</a:t>
                      </a:r>
                      <a:endParaRPr/>
                    </a:p>
                  </a:txBody>
                  <a:tcPr marT="45725" marB="45725" marR="91450" marL="91450"/>
                </a:tc>
                <a:tc>
                  <a:txBody>
                    <a:bodyPr/>
                    <a:lstStyle/>
                    <a:p>
                      <a:pPr indent="0" lvl="0" marL="0" marR="0" rtl="0" algn="l">
                        <a:spcBef>
                          <a:spcPts val="0"/>
                        </a:spcBef>
                        <a:spcAft>
                          <a:spcPts val="0"/>
                        </a:spcAft>
                        <a:buNone/>
                      </a:pPr>
                      <a:r>
                        <a:rPr lang="en-US" sz="1400"/>
                        <a:t>1,263</a:t>
                      </a:r>
                      <a:endParaRPr/>
                    </a:p>
                  </a:txBody>
                  <a:tcPr marT="45725" marB="45725" marR="91450" marL="91450"/>
                </a:tc>
                <a:tc>
                  <a:txBody>
                    <a:bodyPr/>
                    <a:lstStyle/>
                    <a:p>
                      <a:pPr indent="0" lvl="0" marL="0" marR="0" rtl="0" algn="l">
                        <a:spcBef>
                          <a:spcPts val="0"/>
                        </a:spcBef>
                        <a:spcAft>
                          <a:spcPts val="0"/>
                        </a:spcAft>
                        <a:buNone/>
                      </a:pPr>
                      <a:r>
                        <a:rPr lang="en-US" sz="1400"/>
                        <a:t>315</a:t>
                      </a:r>
                      <a:endParaRPr/>
                    </a:p>
                  </a:txBody>
                  <a:tcPr marT="45725" marB="45725" marR="91450" marL="91450"/>
                </a:tc>
              </a:tr>
              <a:tr h="370850">
                <a:tc>
                  <a:txBody>
                    <a:bodyPr/>
                    <a:lstStyle/>
                    <a:p>
                      <a:pPr indent="0" lvl="0" marL="0" marR="0" rtl="0" algn="l">
                        <a:spcBef>
                          <a:spcPts val="0"/>
                        </a:spcBef>
                        <a:spcAft>
                          <a:spcPts val="0"/>
                        </a:spcAft>
                        <a:buNone/>
                      </a:pPr>
                      <a:r>
                        <a:rPr lang="en-US" sz="1400"/>
                        <a:t>Lambeth (Clean Water)</a:t>
                      </a:r>
                      <a:endParaRPr/>
                    </a:p>
                  </a:txBody>
                  <a:tcPr marT="45725" marB="45725" marR="91450" marL="91450"/>
                </a:tc>
                <a:tc>
                  <a:txBody>
                    <a:bodyPr/>
                    <a:lstStyle/>
                    <a:p>
                      <a:pPr indent="0" lvl="0" marL="0" marR="0" rtl="0" algn="l">
                        <a:spcBef>
                          <a:spcPts val="0"/>
                        </a:spcBef>
                        <a:spcAft>
                          <a:spcPts val="0"/>
                        </a:spcAft>
                        <a:buNone/>
                      </a:pPr>
                      <a:r>
                        <a:rPr lang="en-US" sz="1400"/>
                        <a:t>26,107</a:t>
                      </a:r>
                      <a:endParaRPr/>
                    </a:p>
                  </a:txBody>
                  <a:tcPr marT="45725" marB="45725" marR="91450" marL="91450"/>
                </a:tc>
                <a:tc>
                  <a:txBody>
                    <a:bodyPr/>
                    <a:lstStyle/>
                    <a:p>
                      <a:pPr indent="0" lvl="0" marL="0" marR="0" rtl="0" algn="l">
                        <a:spcBef>
                          <a:spcPts val="0"/>
                        </a:spcBef>
                        <a:spcAft>
                          <a:spcPts val="0"/>
                        </a:spcAft>
                        <a:buNone/>
                      </a:pPr>
                      <a:r>
                        <a:rPr lang="en-US" sz="1400"/>
                        <a:t>98</a:t>
                      </a:r>
                      <a:endParaRPr/>
                    </a:p>
                  </a:txBody>
                  <a:tcPr marT="45725" marB="45725" marR="91450" marL="91450"/>
                </a:tc>
                <a:tc>
                  <a:txBody>
                    <a:bodyPr/>
                    <a:lstStyle/>
                    <a:p>
                      <a:pPr indent="0" lvl="0" marL="0" marR="0" rtl="0" algn="l">
                        <a:spcBef>
                          <a:spcPts val="0"/>
                        </a:spcBef>
                        <a:spcAft>
                          <a:spcPts val="0"/>
                        </a:spcAft>
                        <a:buNone/>
                      </a:pPr>
                      <a:r>
                        <a:rPr lang="en-US" sz="1400"/>
                        <a:t>37</a:t>
                      </a:r>
                      <a:endParaRPr/>
                    </a:p>
                  </a:txBody>
                  <a:tcPr marT="45725" marB="45725" marR="91450" marL="91450"/>
                </a:tc>
              </a:tr>
              <a:tr h="370850">
                <a:tc>
                  <a:txBody>
                    <a:bodyPr/>
                    <a:lstStyle/>
                    <a:p>
                      <a:pPr indent="0" lvl="0" marL="0" marR="0" rtl="0" algn="l">
                        <a:spcBef>
                          <a:spcPts val="0"/>
                        </a:spcBef>
                        <a:spcAft>
                          <a:spcPts val="0"/>
                        </a:spcAft>
                        <a:buNone/>
                      </a:pPr>
                      <a:r>
                        <a:rPr lang="en-US" sz="1400"/>
                        <a:t>Rest of London</a:t>
                      </a:r>
                      <a:endParaRPr/>
                    </a:p>
                  </a:txBody>
                  <a:tcPr marT="45725" marB="45725" marR="91450" marL="91450"/>
                </a:tc>
                <a:tc>
                  <a:txBody>
                    <a:bodyPr/>
                    <a:lstStyle/>
                    <a:p>
                      <a:pPr indent="0" lvl="0" marL="0" marR="0" rtl="0" algn="l">
                        <a:spcBef>
                          <a:spcPts val="0"/>
                        </a:spcBef>
                        <a:spcAft>
                          <a:spcPts val="0"/>
                        </a:spcAft>
                        <a:buNone/>
                      </a:pPr>
                      <a:r>
                        <a:rPr lang="en-US" sz="1400"/>
                        <a:t>256,423</a:t>
                      </a:r>
                      <a:endParaRPr/>
                    </a:p>
                  </a:txBody>
                  <a:tcPr marT="45725" marB="45725" marR="91450" marL="91450"/>
                </a:tc>
                <a:tc>
                  <a:txBody>
                    <a:bodyPr/>
                    <a:lstStyle/>
                    <a:p>
                      <a:pPr indent="0" lvl="0" marL="0" marR="0" rtl="0" algn="l">
                        <a:spcBef>
                          <a:spcPts val="0"/>
                        </a:spcBef>
                        <a:spcAft>
                          <a:spcPts val="0"/>
                        </a:spcAft>
                        <a:buNone/>
                      </a:pPr>
                      <a:r>
                        <a:rPr lang="en-US" sz="1400"/>
                        <a:t>1,422</a:t>
                      </a:r>
                      <a:endParaRPr/>
                    </a:p>
                  </a:txBody>
                  <a:tcPr marT="45725" marB="45725" marR="91450" marL="91450"/>
                </a:tc>
                <a:tc>
                  <a:txBody>
                    <a:bodyPr/>
                    <a:lstStyle/>
                    <a:p>
                      <a:pPr indent="0" lvl="0" marL="0" marR="0" rtl="0" algn="l">
                        <a:spcBef>
                          <a:spcPts val="0"/>
                        </a:spcBef>
                        <a:spcAft>
                          <a:spcPts val="0"/>
                        </a:spcAft>
                        <a:buNone/>
                      </a:pPr>
                      <a:r>
                        <a:rPr lang="en-US" sz="1400"/>
                        <a:t>59</a:t>
                      </a:r>
                      <a:endParaRPr/>
                    </a:p>
                  </a:txBody>
                  <a:tcPr marT="45725" marB="45725" marR="91450" marL="91450"/>
                </a:tc>
              </a:tr>
            </a:tbl>
          </a:graphicData>
        </a:graphic>
      </p:graphicFrame>
      <p:pic>
        <p:nvPicPr>
          <p:cNvPr id="1313" name="Google Shape;1313;p116"/>
          <p:cNvPicPr preferRelativeResize="0"/>
          <p:nvPr/>
        </p:nvPicPr>
        <p:blipFill rotWithShape="1">
          <a:blip r:embed="rId3">
            <a:alphaModFix/>
          </a:blip>
          <a:srcRect b="0" l="0" r="0" t="0"/>
          <a:stretch/>
        </p:blipFill>
        <p:spPr>
          <a:xfrm>
            <a:off x="8920669" y="2197165"/>
            <a:ext cx="2926050" cy="27455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17"/>
          <p:cNvSpPr txBox="1"/>
          <p:nvPr>
            <p:ph type="title"/>
          </p:nvPr>
        </p:nvSpPr>
        <p:spPr>
          <a:xfrm>
            <a:off x="1524000" y="2794717"/>
            <a:ext cx="8989454" cy="110272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F7F7F"/>
              </a:buClr>
              <a:buSzPts val="2400"/>
              <a:buFont typeface="Arial Black"/>
              <a:buNone/>
            </a:pPr>
            <a:r>
              <a:rPr i="1" lang="en-US" sz="2400">
                <a:solidFill>
                  <a:srgbClr val="7F7F7F"/>
                </a:solidFill>
              </a:rPr>
              <a:t>NEXT CLASS:</a:t>
            </a:r>
            <a:br>
              <a:rPr lang="en-US"/>
            </a:br>
            <a:r>
              <a:rPr lang="en-US"/>
              <a:t>EXPLORATORY ANALYSIS</a:t>
            </a:r>
            <a:endParaRPr b="1" i="1">
              <a:solidFill>
                <a:schemeClr val="accent1"/>
              </a:solidFill>
            </a:endParaRPr>
          </a:p>
        </p:txBody>
      </p:sp>
      <p:sp>
        <p:nvSpPr>
          <p:cNvPr id="1320" name="Google Shape;1320;p11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321" name="Google Shape;1321;p117"/>
          <p:cNvPicPr preferRelativeResize="0"/>
          <p:nvPr/>
        </p:nvPicPr>
        <p:blipFill rotWithShape="1">
          <a:blip r:embed="rId3">
            <a:alphaModFix/>
          </a:blip>
          <a:srcRect b="0" l="0" r="0" t="0"/>
          <a:stretch/>
        </p:blipFill>
        <p:spPr>
          <a:xfrm>
            <a:off x="4812922" y="4077325"/>
            <a:ext cx="2411610" cy="23553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3. MAP</a:t>
            </a:r>
            <a:endParaRPr/>
          </a:p>
        </p:txBody>
      </p:sp>
      <p:sp>
        <p:nvSpPr>
          <p:cNvPr id="239" name="Google Shape;239;p23"/>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Apply a function to every row, possibly creating more or fewer columns</a:t>
            </a:r>
            <a:endParaRPr/>
          </a:p>
        </p:txBody>
      </p:sp>
      <p:sp>
        <p:nvSpPr>
          <p:cNvPr id="240" name="Google Shape;240;p2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241" name="Google Shape;241;p23"/>
          <p:cNvGraphicFramePr/>
          <p:nvPr/>
        </p:nvGraphicFramePr>
        <p:xfrm>
          <a:off x="1615800" y="3052198"/>
          <a:ext cx="3000000" cy="3000000"/>
        </p:xfrm>
        <a:graphic>
          <a:graphicData uri="http://schemas.openxmlformats.org/drawingml/2006/table">
            <a:tbl>
              <a:tblPr bandRow="1" firstRow="1">
                <a:noFill/>
                <a:tableStyleId>{E6CF6A41-BDCD-44B1-963D-E83B64F01F32}</a:tableStyleId>
              </a:tblPr>
              <a:tblGrid>
                <a:gridCol w="632850"/>
                <a:gridCol w="307297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Address</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College Park, MD, 20742</a:t>
                      </a:r>
                      <a:endParaRPr sz="1800"/>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Washington</a:t>
                      </a:r>
                      <a:r>
                        <a:rPr lang="en-US" sz="1800"/>
                        <a:t>, DC, 20001</a:t>
                      </a:r>
                      <a:endParaRPr sz="1800"/>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Silver Spring, MD, 20901</a:t>
                      </a:r>
                      <a:endParaRPr/>
                    </a:p>
                  </a:txBody>
                  <a:tcPr marT="45725" marB="45725" marR="91450" marL="91450"/>
                </a:tc>
              </a:tr>
            </a:tbl>
          </a:graphicData>
        </a:graphic>
      </p:graphicFrame>
      <p:sp>
        <p:nvSpPr>
          <p:cNvPr id="242" name="Google Shape;242;p23"/>
          <p:cNvSpPr txBox="1"/>
          <p:nvPr/>
        </p:nvSpPr>
        <p:spPr>
          <a:xfrm>
            <a:off x="609600" y="5418278"/>
            <a:ext cx="6400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Variations that allow one row to generate multiple rows in the output (sometimes called “flatmap”)</a:t>
            </a:r>
            <a:endParaRPr/>
          </a:p>
        </p:txBody>
      </p:sp>
      <p:graphicFrame>
        <p:nvGraphicFramePr>
          <p:cNvPr id="243" name="Google Shape;243;p23"/>
          <p:cNvGraphicFramePr/>
          <p:nvPr/>
        </p:nvGraphicFramePr>
        <p:xfrm>
          <a:off x="6380046" y="3052198"/>
          <a:ext cx="3000000" cy="3000000"/>
        </p:xfrm>
        <a:graphic>
          <a:graphicData uri="http://schemas.openxmlformats.org/drawingml/2006/table">
            <a:tbl>
              <a:tblPr bandRow="1" firstRow="1">
                <a:noFill/>
                <a:tableStyleId>{E6CF6A41-BDCD-44B1-963D-E83B64F01F32}</a:tableStyleId>
              </a:tblPr>
              <a:tblGrid>
                <a:gridCol w="450475"/>
                <a:gridCol w="1439050"/>
                <a:gridCol w="794475"/>
                <a:gridCol w="11992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City</a:t>
                      </a:r>
                      <a:endParaRPr/>
                    </a:p>
                  </a:txBody>
                  <a:tcPr marT="45725" marB="45725" marR="91450" marL="91450"/>
                </a:tc>
                <a:tc>
                  <a:txBody>
                    <a:bodyPr/>
                    <a:lstStyle/>
                    <a:p>
                      <a:pPr indent="0" lvl="0" marL="0" marR="0" rtl="0" algn="l">
                        <a:spcBef>
                          <a:spcPts val="0"/>
                        </a:spcBef>
                        <a:spcAft>
                          <a:spcPts val="0"/>
                        </a:spcAft>
                        <a:buNone/>
                      </a:pPr>
                      <a:r>
                        <a:rPr lang="en-US" sz="1800"/>
                        <a:t>State</a:t>
                      </a:r>
                      <a:endParaRPr/>
                    </a:p>
                  </a:txBody>
                  <a:tcPr marT="45725" marB="45725" marR="91450" marL="91450"/>
                </a:tc>
                <a:tc>
                  <a:txBody>
                    <a:bodyPr/>
                    <a:lstStyle/>
                    <a:p>
                      <a:pPr indent="0" lvl="0" marL="0" marR="0" rtl="0" algn="l">
                        <a:spcBef>
                          <a:spcPts val="0"/>
                        </a:spcBef>
                        <a:spcAft>
                          <a:spcPts val="0"/>
                        </a:spcAft>
                        <a:buNone/>
                      </a:pPr>
                      <a:r>
                        <a:rPr lang="en-US" sz="1800"/>
                        <a:t>Zipcode</a:t>
                      </a:r>
                      <a:endParaRPr sz="1800"/>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College Park</a:t>
                      </a:r>
                      <a:endParaRPr sz="1800"/>
                    </a:p>
                  </a:txBody>
                  <a:tcPr marT="45725" marB="45725" marR="91450" marL="91450"/>
                </a:tc>
                <a:tc>
                  <a:txBody>
                    <a:bodyPr/>
                    <a:lstStyle/>
                    <a:p>
                      <a:pPr indent="0" lvl="0" marL="0" marR="0" rtl="0" algn="l">
                        <a:spcBef>
                          <a:spcPts val="0"/>
                        </a:spcBef>
                        <a:spcAft>
                          <a:spcPts val="0"/>
                        </a:spcAft>
                        <a:buNone/>
                      </a:pPr>
                      <a:r>
                        <a:rPr lang="en-US" sz="1800"/>
                        <a:t>MD</a:t>
                      </a:r>
                      <a:endParaRPr/>
                    </a:p>
                  </a:txBody>
                  <a:tcPr marT="45725" marB="45725" marR="91450" marL="91450"/>
                </a:tc>
                <a:tc>
                  <a:txBody>
                    <a:bodyPr/>
                    <a:lstStyle/>
                    <a:p>
                      <a:pPr indent="0" lvl="0" marL="0" marR="0" rtl="0" algn="l">
                        <a:spcBef>
                          <a:spcPts val="0"/>
                        </a:spcBef>
                        <a:spcAft>
                          <a:spcPts val="0"/>
                        </a:spcAft>
                        <a:buNone/>
                      </a:pPr>
                      <a:r>
                        <a:rPr lang="en-US" sz="1800"/>
                        <a:t>20742</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Washington</a:t>
                      </a:r>
                      <a:endParaRPr/>
                    </a:p>
                  </a:txBody>
                  <a:tcPr marT="45725" marB="45725" marR="91450" marL="91450"/>
                </a:tc>
                <a:tc>
                  <a:txBody>
                    <a:bodyPr/>
                    <a:lstStyle/>
                    <a:p>
                      <a:pPr indent="0" lvl="0" marL="0" marR="0" rtl="0" algn="l">
                        <a:spcBef>
                          <a:spcPts val="0"/>
                        </a:spcBef>
                        <a:spcAft>
                          <a:spcPts val="0"/>
                        </a:spcAft>
                        <a:buNone/>
                      </a:pPr>
                      <a:r>
                        <a:rPr lang="en-US" sz="1800"/>
                        <a:t>DC</a:t>
                      </a:r>
                      <a:endParaRPr/>
                    </a:p>
                  </a:txBody>
                  <a:tcPr marT="45725" marB="45725" marR="91450" marL="91450"/>
                </a:tc>
                <a:tc>
                  <a:txBody>
                    <a:bodyPr/>
                    <a:lstStyle/>
                    <a:p>
                      <a:pPr indent="0" lvl="0" marL="0" marR="0" rtl="0" algn="l">
                        <a:spcBef>
                          <a:spcPts val="0"/>
                        </a:spcBef>
                        <a:spcAft>
                          <a:spcPts val="0"/>
                        </a:spcAft>
                        <a:buNone/>
                      </a:pPr>
                      <a:r>
                        <a:rPr lang="en-US" sz="1800"/>
                        <a:t>20001</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Silver Spring</a:t>
                      </a:r>
                      <a:endParaRPr/>
                    </a:p>
                  </a:txBody>
                  <a:tcPr marT="45725" marB="45725" marR="91450" marL="91450"/>
                </a:tc>
                <a:tc>
                  <a:txBody>
                    <a:bodyPr/>
                    <a:lstStyle/>
                    <a:p>
                      <a:pPr indent="0" lvl="0" marL="0" marR="0" rtl="0" algn="l">
                        <a:spcBef>
                          <a:spcPts val="0"/>
                        </a:spcBef>
                        <a:spcAft>
                          <a:spcPts val="0"/>
                        </a:spcAft>
                        <a:buNone/>
                      </a:pPr>
                      <a:r>
                        <a:rPr lang="en-US" sz="1800"/>
                        <a:t>MD</a:t>
                      </a:r>
                      <a:endParaRPr/>
                    </a:p>
                  </a:txBody>
                  <a:tcPr marT="45725" marB="45725" marR="91450" marL="91450"/>
                </a:tc>
                <a:tc>
                  <a:txBody>
                    <a:bodyPr/>
                    <a:lstStyle/>
                    <a:p>
                      <a:pPr indent="0" lvl="0" marL="0" marR="0" rtl="0" algn="l">
                        <a:spcBef>
                          <a:spcPts val="0"/>
                        </a:spcBef>
                        <a:spcAft>
                          <a:spcPts val="0"/>
                        </a:spcAft>
                        <a:buNone/>
                      </a:pPr>
                      <a:r>
                        <a:rPr lang="en-US" sz="1800"/>
                        <a:t>20901</a:t>
                      </a:r>
                      <a:endParaRPr/>
                    </a:p>
                  </a:txBody>
                  <a:tcPr marT="45725" marB="45725" marR="91450" marL="91450"/>
                </a:tc>
              </a:tr>
            </a:tbl>
          </a:graphicData>
        </a:graphic>
      </p:graphicFrame>
      <p:cxnSp>
        <p:nvCxnSpPr>
          <p:cNvPr id="244" name="Google Shape;244;p23"/>
          <p:cNvCxnSpPr/>
          <p:nvPr/>
        </p:nvCxnSpPr>
        <p:spPr>
          <a:xfrm>
            <a:off x="5585764" y="4022188"/>
            <a:ext cx="530155" cy="49662"/>
          </a:xfrm>
          <a:prstGeom prst="straightConnector1">
            <a:avLst/>
          </a:prstGeom>
          <a:noFill/>
          <a:ln cap="flat" cmpd="sng" w="38100">
            <a:solidFill>
              <a:srgbClr val="77777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4. GROUP BY</a:t>
            </a:r>
            <a:endParaRPr/>
          </a:p>
        </p:txBody>
      </p:sp>
      <p:sp>
        <p:nvSpPr>
          <p:cNvPr id="251" name="Google Shape;251;p24"/>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Group tuples together by column/dimension</a:t>
            </a:r>
            <a:endParaRPr/>
          </a:p>
        </p:txBody>
      </p:sp>
      <p:sp>
        <p:nvSpPr>
          <p:cNvPr id="252" name="Google Shape;252;p2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253" name="Google Shape;253;p24"/>
          <p:cNvGraphicFramePr/>
          <p:nvPr/>
        </p:nvGraphicFramePr>
        <p:xfrm>
          <a:off x="1565708" y="2468668"/>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graphicFrame>
        <p:nvGraphicFramePr>
          <p:cNvPr id="254" name="Google Shape;254;p24"/>
          <p:cNvGraphicFramePr/>
          <p:nvPr/>
        </p:nvGraphicFramePr>
        <p:xfrm>
          <a:off x="7181155" y="1524318"/>
          <a:ext cx="3000000" cy="3000000"/>
        </p:xfrm>
        <a:graphic>
          <a:graphicData uri="http://schemas.openxmlformats.org/drawingml/2006/table">
            <a:tbl>
              <a:tblPr bandRow="1" firstRow="1">
                <a:noFill/>
                <a:tableStyleId>{E6CF6A41-BDCD-44B1-963D-E83B64F01F32}</a:tableStyleId>
              </a:tblPr>
              <a:tblGrid>
                <a:gridCol w="60287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graphicFrame>
        <p:nvGraphicFramePr>
          <p:cNvPr id="255" name="Google Shape;255;p24"/>
          <p:cNvGraphicFramePr/>
          <p:nvPr/>
        </p:nvGraphicFramePr>
        <p:xfrm>
          <a:off x="7213653" y="4651055"/>
          <a:ext cx="3000000" cy="3000000"/>
        </p:xfrm>
        <a:graphic>
          <a:graphicData uri="http://schemas.openxmlformats.org/drawingml/2006/table">
            <a:tbl>
              <a:tblPr bandRow="1" firstRow="1">
                <a:noFill/>
                <a:tableStyleId>{E6CF6A41-BDCD-44B1-963D-E83B64F01F32}</a:tableStyleId>
              </a:tblPr>
              <a:tblGrid>
                <a:gridCol w="60287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bl>
          </a:graphicData>
        </a:graphic>
      </p:graphicFrame>
      <p:sp>
        <p:nvSpPr>
          <p:cNvPr id="256" name="Google Shape;256;p24"/>
          <p:cNvSpPr txBox="1"/>
          <p:nvPr/>
        </p:nvSpPr>
        <p:spPr>
          <a:xfrm>
            <a:off x="7639986" y="974361"/>
            <a:ext cx="9093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 foo</a:t>
            </a:r>
            <a:endParaRPr/>
          </a:p>
        </p:txBody>
      </p:sp>
      <p:sp>
        <p:nvSpPr>
          <p:cNvPr id="257" name="Google Shape;257;p24"/>
          <p:cNvSpPr txBox="1"/>
          <p:nvPr/>
        </p:nvSpPr>
        <p:spPr>
          <a:xfrm>
            <a:off x="7633684" y="4101098"/>
            <a:ext cx="9221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 bar</a:t>
            </a:r>
            <a:endParaRPr/>
          </a:p>
        </p:txBody>
      </p:sp>
      <p:sp>
        <p:nvSpPr>
          <p:cNvPr id="258" name="Google Shape;258;p24"/>
          <p:cNvSpPr txBox="1"/>
          <p:nvPr/>
        </p:nvSpPr>
        <p:spPr>
          <a:xfrm>
            <a:off x="5138322" y="3731766"/>
            <a:ext cx="11267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By ‘A’</a:t>
            </a:r>
            <a:endParaRPr sz="1800">
              <a:solidFill>
                <a:schemeClr val="dk1"/>
              </a:solidFill>
              <a:latin typeface="Arial"/>
              <a:ea typeface="Arial"/>
              <a:cs typeface="Arial"/>
              <a:sym typeface="Arial"/>
            </a:endParaRPr>
          </a:p>
        </p:txBody>
      </p:sp>
      <p:cxnSp>
        <p:nvCxnSpPr>
          <p:cNvPr id="259" name="Google Shape;259;p24"/>
          <p:cNvCxnSpPr/>
          <p:nvPr/>
        </p:nvCxnSpPr>
        <p:spPr>
          <a:xfrm>
            <a:off x="4471564" y="4101098"/>
            <a:ext cx="1984201" cy="0"/>
          </a:xfrm>
          <a:prstGeom prst="straightConnector1">
            <a:avLst/>
          </a:prstGeom>
          <a:noFill/>
          <a:ln cap="flat" cmpd="sng" w="38100">
            <a:solidFill>
              <a:srgbClr val="77777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4. GROUP BY</a:t>
            </a:r>
            <a:endParaRPr/>
          </a:p>
        </p:txBody>
      </p:sp>
      <p:sp>
        <p:nvSpPr>
          <p:cNvPr id="266" name="Google Shape;266;p25"/>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Group tuples together by column/dimension</a:t>
            </a:r>
            <a:endParaRPr/>
          </a:p>
        </p:txBody>
      </p:sp>
      <p:sp>
        <p:nvSpPr>
          <p:cNvPr id="267" name="Google Shape;267;p2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268" name="Google Shape;268;p25"/>
          <p:cNvGraphicFramePr/>
          <p:nvPr/>
        </p:nvGraphicFramePr>
        <p:xfrm>
          <a:off x="1565708" y="2468668"/>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269" name="Google Shape;269;p25"/>
          <p:cNvSpPr txBox="1"/>
          <p:nvPr/>
        </p:nvSpPr>
        <p:spPr>
          <a:xfrm>
            <a:off x="5138322" y="3731766"/>
            <a:ext cx="11267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By ‘B’</a:t>
            </a:r>
            <a:endParaRPr/>
          </a:p>
        </p:txBody>
      </p:sp>
      <p:cxnSp>
        <p:nvCxnSpPr>
          <p:cNvPr id="270" name="Google Shape;270;p25"/>
          <p:cNvCxnSpPr/>
          <p:nvPr/>
        </p:nvCxnSpPr>
        <p:spPr>
          <a:xfrm>
            <a:off x="4471564" y="4101098"/>
            <a:ext cx="1984201" cy="0"/>
          </a:xfrm>
          <a:prstGeom prst="straightConnector1">
            <a:avLst/>
          </a:prstGeom>
          <a:noFill/>
          <a:ln cap="flat" cmpd="sng" w="38100">
            <a:solidFill>
              <a:srgbClr val="777777"/>
            </a:solidFill>
            <a:prstDash val="solid"/>
            <a:round/>
            <a:headEnd len="sm" w="sm" type="none"/>
            <a:tailEnd len="med" w="med" type="triangle"/>
          </a:ln>
        </p:spPr>
      </p:cxnSp>
      <p:graphicFrame>
        <p:nvGraphicFramePr>
          <p:cNvPr id="271" name="Google Shape;271;p25"/>
          <p:cNvGraphicFramePr/>
          <p:nvPr/>
        </p:nvGraphicFramePr>
        <p:xfrm>
          <a:off x="6931822" y="760594"/>
          <a:ext cx="3000000" cy="3000000"/>
        </p:xfrm>
        <a:graphic>
          <a:graphicData uri="http://schemas.openxmlformats.org/drawingml/2006/table">
            <a:tbl>
              <a:tblPr bandRow="1" firstRow="1">
                <a:noFill/>
                <a:tableStyleId>{E6CF6A41-BDCD-44B1-963D-E83B64F01F32}</a:tableStyleId>
              </a:tblPr>
              <a:tblGrid>
                <a:gridCol w="602875"/>
                <a:gridCol w="71952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bl>
          </a:graphicData>
        </a:graphic>
      </p:graphicFrame>
      <p:sp>
        <p:nvSpPr>
          <p:cNvPr id="272" name="Google Shape;272;p25"/>
          <p:cNvSpPr txBox="1"/>
          <p:nvPr/>
        </p:nvSpPr>
        <p:spPr>
          <a:xfrm>
            <a:off x="7377555" y="271990"/>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1</a:t>
            </a:r>
            <a:endParaRPr/>
          </a:p>
        </p:txBody>
      </p:sp>
      <p:graphicFrame>
        <p:nvGraphicFramePr>
          <p:cNvPr id="273" name="Google Shape;273;p25"/>
          <p:cNvGraphicFramePr/>
          <p:nvPr/>
        </p:nvGraphicFramePr>
        <p:xfrm>
          <a:off x="6898386" y="1985320"/>
          <a:ext cx="3000000" cy="3000000"/>
        </p:xfrm>
        <a:graphic>
          <a:graphicData uri="http://schemas.openxmlformats.org/drawingml/2006/table">
            <a:tbl>
              <a:tblPr bandRow="1" firstRow="1">
                <a:noFill/>
                <a:tableStyleId>{E6CF6A41-BDCD-44B1-963D-E83B64F01F32}</a:tableStyleId>
              </a:tblPr>
              <a:tblGrid>
                <a:gridCol w="602875"/>
                <a:gridCol w="71952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bl>
          </a:graphicData>
        </a:graphic>
      </p:graphicFrame>
      <p:graphicFrame>
        <p:nvGraphicFramePr>
          <p:cNvPr id="274" name="Google Shape;274;p25"/>
          <p:cNvGraphicFramePr/>
          <p:nvPr/>
        </p:nvGraphicFramePr>
        <p:xfrm>
          <a:off x="6965889" y="5719284"/>
          <a:ext cx="3000000" cy="3000000"/>
        </p:xfrm>
        <a:graphic>
          <a:graphicData uri="http://schemas.openxmlformats.org/drawingml/2006/table">
            <a:tbl>
              <a:tblPr bandRow="1" firstRow="1">
                <a:noFill/>
                <a:tableStyleId>{E6CF6A41-BDCD-44B1-963D-E83B64F01F32}</a:tableStyleId>
              </a:tblPr>
              <a:tblGrid>
                <a:gridCol w="602875"/>
                <a:gridCol w="71952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bl>
          </a:graphicData>
        </a:graphic>
      </p:graphicFrame>
      <p:graphicFrame>
        <p:nvGraphicFramePr>
          <p:cNvPr id="275" name="Google Shape;275;p25"/>
          <p:cNvGraphicFramePr/>
          <p:nvPr/>
        </p:nvGraphicFramePr>
        <p:xfrm>
          <a:off x="6931822" y="3731766"/>
          <a:ext cx="3000000" cy="3000000"/>
        </p:xfrm>
        <a:graphic>
          <a:graphicData uri="http://schemas.openxmlformats.org/drawingml/2006/table">
            <a:tbl>
              <a:tblPr bandRow="1" firstRow="1">
                <a:noFill/>
                <a:tableStyleId>{E6CF6A41-BDCD-44B1-963D-E83B64F01F32}</a:tableStyleId>
              </a:tblPr>
              <a:tblGrid>
                <a:gridCol w="602875"/>
                <a:gridCol w="71952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276" name="Google Shape;276;p25"/>
          <p:cNvSpPr txBox="1"/>
          <p:nvPr/>
        </p:nvSpPr>
        <p:spPr>
          <a:xfrm>
            <a:off x="7404734" y="3274852"/>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3</a:t>
            </a:r>
            <a:endParaRPr/>
          </a:p>
        </p:txBody>
      </p:sp>
      <p:sp>
        <p:nvSpPr>
          <p:cNvPr id="277" name="Google Shape;277;p25"/>
          <p:cNvSpPr txBox="1"/>
          <p:nvPr/>
        </p:nvSpPr>
        <p:spPr>
          <a:xfrm>
            <a:off x="7397922" y="1553009"/>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2</a:t>
            </a:r>
            <a:endParaRPr sz="1800">
              <a:solidFill>
                <a:schemeClr val="dk1"/>
              </a:solidFill>
              <a:latin typeface="Arial"/>
              <a:ea typeface="Arial"/>
              <a:cs typeface="Arial"/>
              <a:sym typeface="Arial"/>
            </a:endParaRPr>
          </a:p>
        </p:txBody>
      </p:sp>
      <p:sp>
        <p:nvSpPr>
          <p:cNvPr id="278" name="Google Shape;278;p25"/>
          <p:cNvSpPr txBox="1"/>
          <p:nvPr/>
        </p:nvSpPr>
        <p:spPr>
          <a:xfrm>
            <a:off x="7612864" y="5250615"/>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4. GROUP BY</a:t>
            </a:r>
            <a:endParaRPr/>
          </a:p>
        </p:txBody>
      </p:sp>
      <p:sp>
        <p:nvSpPr>
          <p:cNvPr id="285" name="Google Shape;285;p26"/>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Group tuples together by column/dimension</a:t>
            </a:r>
            <a:endParaRPr/>
          </a:p>
        </p:txBody>
      </p:sp>
      <p:sp>
        <p:nvSpPr>
          <p:cNvPr id="286" name="Google Shape;286;p2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287" name="Google Shape;287;p26"/>
          <p:cNvGraphicFramePr/>
          <p:nvPr/>
        </p:nvGraphicFramePr>
        <p:xfrm>
          <a:off x="1565708" y="2468668"/>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288" name="Google Shape;288;p26"/>
          <p:cNvSpPr txBox="1"/>
          <p:nvPr/>
        </p:nvSpPr>
        <p:spPr>
          <a:xfrm>
            <a:off x="4892971" y="3617703"/>
            <a:ext cx="17934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By ‘A’, ‘B’</a:t>
            </a:r>
            <a:endParaRPr/>
          </a:p>
        </p:txBody>
      </p:sp>
      <p:cxnSp>
        <p:nvCxnSpPr>
          <p:cNvPr id="289" name="Google Shape;289;p26"/>
          <p:cNvCxnSpPr/>
          <p:nvPr/>
        </p:nvCxnSpPr>
        <p:spPr>
          <a:xfrm>
            <a:off x="4471564" y="4101098"/>
            <a:ext cx="1984201" cy="0"/>
          </a:xfrm>
          <a:prstGeom prst="straightConnector1">
            <a:avLst/>
          </a:prstGeom>
          <a:noFill/>
          <a:ln cap="flat" cmpd="sng" w="38100">
            <a:solidFill>
              <a:srgbClr val="777777"/>
            </a:solidFill>
            <a:prstDash val="solid"/>
            <a:round/>
            <a:headEnd len="sm" w="sm" type="none"/>
            <a:tailEnd len="med" w="med" type="triangle"/>
          </a:ln>
        </p:spPr>
      </p:cxnSp>
      <p:graphicFrame>
        <p:nvGraphicFramePr>
          <p:cNvPr id="290" name="Google Shape;290;p26"/>
          <p:cNvGraphicFramePr/>
          <p:nvPr/>
        </p:nvGraphicFramePr>
        <p:xfrm>
          <a:off x="6851549" y="522050"/>
          <a:ext cx="3000000" cy="3000000"/>
        </p:xfrm>
        <a:graphic>
          <a:graphicData uri="http://schemas.openxmlformats.org/drawingml/2006/table">
            <a:tbl>
              <a:tblPr bandRow="1" firstRow="1">
                <a:noFill/>
                <a:tableStyleId>{E6CF6A41-BDCD-44B1-963D-E83B64F01F32}</a:tableStyleId>
              </a:tblPr>
              <a:tblGrid>
                <a:gridCol w="60287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bl>
          </a:graphicData>
        </a:graphic>
      </p:graphicFrame>
      <p:sp>
        <p:nvSpPr>
          <p:cNvPr id="291" name="Google Shape;291;p26"/>
          <p:cNvSpPr txBox="1"/>
          <p:nvPr/>
        </p:nvSpPr>
        <p:spPr>
          <a:xfrm>
            <a:off x="6759810" y="87324"/>
            <a:ext cx="15827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 bar, B = 1</a:t>
            </a:r>
            <a:endParaRPr/>
          </a:p>
        </p:txBody>
      </p:sp>
      <p:graphicFrame>
        <p:nvGraphicFramePr>
          <p:cNvPr id="292" name="Google Shape;292;p26"/>
          <p:cNvGraphicFramePr/>
          <p:nvPr/>
        </p:nvGraphicFramePr>
        <p:xfrm>
          <a:off x="6898386" y="1985320"/>
          <a:ext cx="3000000" cy="3000000"/>
        </p:xfrm>
        <a:graphic>
          <a:graphicData uri="http://schemas.openxmlformats.org/drawingml/2006/table">
            <a:tbl>
              <a:tblPr bandRow="1" firstRow="1">
                <a:noFill/>
                <a:tableStyleId>{E6CF6A41-BDCD-44B1-963D-E83B64F01F32}</a:tableStyleId>
              </a:tblPr>
              <a:tblGrid>
                <a:gridCol w="60287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bl>
          </a:graphicData>
        </a:graphic>
      </p:graphicFrame>
      <p:graphicFrame>
        <p:nvGraphicFramePr>
          <p:cNvPr id="293" name="Google Shape;293;p26"/>
          <p:cNvGraphicFramePr/>
          <p:nvPr/>
        </p:nvGraphicFramePr>
        <p:xfrm>
          <a:off x="6965889" y="5719284"/>
          <a:ext cx="3000000" cy="3000000"/>
        </p:xfrm>
        <a:graphic>
          <a:graphicData uri="http://schemas.openxmlformats.org/drawingml/2006/table">
            <a:tbl>
              <a:tblPr bandRow="1" firstRow="1">
                <a:noFill/>
                <a:tableStyleId>{E6CF6A41-BDCD-44B1-963D-E83B64F01F32}</a:tableStyleId>
              </a:tblPr>
              <a:tblGrid>
                <a:gridCol w="60287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bl>
          </a:graphicData>
        </a:graphic>
      </p:graphicFrame>
      <p:graphicFrame>
        <p:nvGraphicFramePr>
          <p:cNvPr id="294" name="Google Shape;294;p26"/>
          <p:cNvGraphicFramePr/>
          <p:nvPr/>
        </p:nvGraphicFramePr>
        <p:xfrm>
          <a:off x="6931822" y="3731766"/>
          <a:ext cx="3000000" cy="3000000"/>
        </p:xfrm>
        <a:graphic>
          <a:graphicData uri="http://schemas.openxmlformats.org/drawingml/2006/table">
            <a:tbl>
              <a:tblPr bandRow="1" firstRow="1">
                <a:noFill/>
                <a:tableStyleId>{E6CF6A41-BDCD-44B1-963D-E83B64F01F32}</a:tableStyleId>
              </a:tblPr>
              <a:tblGrid>
                <a:gridCol w="60287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295" name="Google Shape;295;p26"/>
          <p:cNvSpPr txBox="1"/>
          <p:nvPr/>
        </p:nvSpPr>
        <p:spPr>
          <a:xfrm>
            <a:off x="6728936" y="3330672"/>
            <a:ext cx="15826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 foo, B = 3</a:t>
            </a:r>
            <a:endParaRPr/>
          </a:p>
        </p:txBody>
      </p:sp>
      <p:sp>
        <p:nvSpPr>
          <p:cNvPr id="296" name="Google Shape;296;p26"/>
          <p:cNvSpPr txBox="1"/>
          <p:nvPr/>
        </p:nvSpPr>
        <p:spPr>
          <a:xfrm>
            <a:off x="6686470" y="1611408"/>
            <a:ext cx="15827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 bar, B = 2</a:t>
            </a:r>
            <a:endParaRPr sz="1800">
              <a:solidFill>
                <a:schemeClr val="dk1"/>
              </a:solidFill>
              <a:latin typeface="Arial"/>
              <a:ea typeface="Arial"/>
              <a:cs typeface="Arial"/>
              <a:sym typeface="Arial"/>
            </a:endParaRPr>
          </a:p>
        </p:txBody>
      </p:sp>
      <p:sp>
        <p:nvSpPr>
          <p:cNvPr id="297" name="Google Shape;297;p26"/>
          <p:cNvSpPr txBox="1"/>
          <p:nvPr/>
        </p:nvSpPr>
        <p:spPr>
          <a:xfrm>
            <a:off x="6775773" y="5299722"/>
            <a:ext cx="15826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 foo, B = 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609600" y="152718"/>
            <a:ext cx="5482946"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5. GROUP BY AGGREGATE</a:t>
            </a:r>
            <a:endParaRPr/>
          </a:p>
        </p:txBody>
      </p:sp>
      <p:sp>
        <p:nvSpPr>
          <p:cNvPr id="304" name="Google Shape;304;p27"/>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Compute one </a:t>
            </a:r>
            <a:r>
              <a:rPr lang="en-US">
                <a:solidFill>
                  <a:schemeClr val="dk2"/>
                </a:solidFill>
              </a:rPr>
              <a:t>aggregate</a:t>
            </a:r>
            <a:r>
              <a:rPr lang="en-US"/>
              <a:t> </a:t>
            </a:r>
            <a:r>
              <a:rPr lang="en-US">
                <a:solidFill>
                  <a:schemeClr val="dk2"/>
                </a:solidFill>
              </a:rPr>
              <a:t>per group</a:t>
            </a:r>
            <a:endParaRPr/>
          </a:p>
        </p:txBody>
      </p:sp>
      <p:sp>
        <p:nvSpPr>
          <p:cNvPr id="305" name="Google Shape;305;p2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306" name="Google Shape;306;p27"/>
          <p:cNvGraphicFramePr/>
          <p:nvPr/>
        </p:nvGraphicFramePr>
        <p:xfrm>
          <a:off x="1565708" y="2468668"/>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307" name="Google Shape;307;p27"/>
          <p:cNvSpPr txBox="1"/>
          <p:nvPr/>
        </p:nvSpPr>
        <p:spPr>
          <a:xfrm>
            <a:off x="4362462" y="3777933"/>
            <a:ext cx="17934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Group by ‘B’</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Sum on C</a:t>
            </a:r>
            <a:endParaRPr/>
          </a:p>
        </p:txBody>
      </p:sp>
      <p:cxnSp>
        <p:nvCxnSpPr>
          <p:cNvPr id="308" name="Google Shape;308;p27"/>
          <p:cNvCxnSpPr/>
          <p:nvPr/>
        </p:nvCxnSpPr>
        <p:spPr>
          <a:xfrm>
            <a:off x="4171760" y="4101099"/>
            <a:ext cx="1549487" cy="6206"/>
          </a:xfrm>
          <a:prstGeom prst="straightConnector1">
            <a:avLst/>
          </a:prstGeom>
          <a:noFill/>
          <a:ln cap="flat" cmpd="sng" w="38100">
            <a:solidFill>
              <a:srgbClr val="777777"/>
            </a:solidFill>
            <a:prstDash val="solid"/>
            <a:round/>
            <a:headEnd len="sm" w="sm" type="none"/>
            <a:tailEnd len="med" w="med" type="triangle"/>
          </a:ln>
        </p:spPr>
      </p:cxnSp>
      <p:graphicFrame>
        <p:nvGraphicFramePr>
          <p:cNvPr id="309" name="Google Shape;309;p27"/>
          <p:cNvGraphicFramePr/>
          <p:nvPr/>
        </p:nvGraphicFramePr>
        <p:xfrm>
          <a:off x="5824232" y="641322"/>
          <a:ext cx="3000000" cy="3000000"/>
        </p:xfrm>
        <a:graphic>
          <a:graphicData uri="http://schemas.openxmlformats.org/drawingml/2006/table">
            <a:tbl>
              <a:tblPr bandRow="1" firstRow="1">
                <a:noFill/>
                <a:tableStyleId>{E6CF6A41-BDCD-44B1-963D-E83B64F01F32}</a:tableStyleId>
              </a:tblPr>
              <a:tblGrid>
                <a:gridCol w="602875"/>
                <a:gridCol w="71952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bl>
          </a:graphicData>
        </a:graphic>
      </p:graphicFrame>
      <p:sp>
        <p:nvSpPr>
          <p:cNvPr id="310" name="Google Shape;310;p27"/>
          <p:cNvSpPr txBox="1"/>
          <p:nvPr/>
        </p:nvSpPr>
        <p:spPr>
          <a:xfrm>
            <a:off x="6269965" y="152718"/>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1</a:t>
            </a:r>
            <a:endParaRPr/>
          </a:p>
        </p:txBody>
      </p:sp>
      <p:graphicFrame>
        <p:nvGraphicFramePr>
          <p:cNvPr id="311" name="Google Shape;311;p27"/>
          <p:cNvGraphicFramePr/>
          <p:nvPr/>
        </p:nvGraphicFramePr>
        <p:xfrm>
          <a:off x="5790796" y="1866048"/>
          <a:ext cx="3000000" cy="3000000"/>
        </p:xfrm>
        <a:graphic>
          <a:graphicData uri="http://schemas.openxmlformats.org/drawingml/2006/table">
            <a:tbl>
              <a:tblPr bandRow="1" firstRow="1">
                <a:noFill/>
                <a:tableStyleId>{E6CF6A41-BDCD-44B1-963D-E83B64F01F32}</a:tableStyleId>
              </a:tblPr>
              <a:tblGrid>
                <a:gridCol w="602875"/>
                <a:gridCol w="71952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bl>
          </a:graphicData>
        </a:graphic>
      </p:graphicFrame>
      <p:graphicFrame>
        <p:nvGraphicFramePr>
          <p:cNvPr id="312" name="Google Shape;312;p27"/>
          <p:cNvGraphicFramePr/>
          <p:nvPr/>
        </p:nvGraphicFramePr>
        <p:xfrm>
          <a:off x="5858299" y="5600012"/>
          <a:ext cx="3000000" cy="3000000"/>
        </p:xfrm>
        <a:graphic>
          <a:graphicData uri="http://schemas.openxmlformats.org/drawingml/2006/table">
            <a:tbl>
              <a:tblPr bandRow="1" firstRow="1">
                <a:noFill/>
                <a:tableStyleId>{E6CF6A41-BDCD-44B1-963D-E83B64F01F32}</a:tableStyleId>
              </a:tblPr>
              <a:tblGrid>
                <a:gridCol w="602875"/>
                <a:gridCol w="71952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bl>
          </a:graphicData>
        </a:graphic>
      </p:graphicFrame>
      <p:graphicFrame>
        <p:nvGraphicFramePr>
          <p:cNvPr id="313" name="Google Shape;313;p27"/>
          <p:cNvGraphicFramePr/>
          <p:nvPr/>
        </p:nvGraphicFramePr>
        <p:xfrm>
          <a:off x="5824232" y="3612494"/>
          <a:ext cx="3000000" cy="3000000"/>
        </p:xfrm>
        <a:graphic>
          <a:graphicData uri="http://schemas.openxmlformats.org/drawingml/2006/table">
            <a:tbl>
              <a:tblPr bandRow="1" firstRow="1">
                <a:noFill/>
                <a:tableStyleId>{E6CF6A41-BDCD-44B1-963D-E83B64F01F32}</a:tableStyleId>
              </a:tblPr>
              <a:tblGrid>
                <a:gridCol w="602875"/>
                <a:gridCol w="71952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314" name="Google Shape;314;p27"/>
          <p:cNvSpPr txBox="1"/>
          <p:nvPr/>
        </p:nvSpPr>
        <p:spPr>
          <a:xfrm>
            <a:off x="6297144" y="3155580"/>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3</a:t>
            </a:r>
            <a:endParaRPr/>
          </a:p>
        </p:txBody>
      </p:sp>
      <p:sp>
        <p:nvSpPr>
          <p:cNvPr id="315" name="Google Shape;315;p27"/>
          <p:cNvSpPr txBox="1"/>
          <p:nvPr/>
        </p:nvSpPr>
        <p:spPr>
          <a:xfrm>
            <a:off x="6290332" y="1433737"/>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2</a:t>
            </a:r>
            <a:endParaRPr sz="1800">
              <a:solidFill>
                <a:schemeClr val="dk1"/>
              </a:solidFill>
              <a:latin typeface="Arial"/>
              <a:ea typeface="Arial"/>
              <a:cs typeface="Arial"/>
              <a:sym typeface="Arial"/>
            </a:endParaRPr>
          </a:p>
        </p:txBody>
      </p:sp>
      <p:sp>
        <p:nvSpPr>
          <p:cNvPr id="316" name="Google Shape;316;p27"/>
          <p:cNvSpPr txBox="1"/>
          <p:nvPr/>
        </p:nvSpPr>
        <p:spPr>
          <a:xfrm>
            <a:off x="6505274" y="5131343"/>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4</a:t>
            </a:r>
            <a:endParaRPr/>
          </a:p>
        </p:txBody>
      </p:sp>
      <p:graphicFrame>
        <p:nvGraphicFramePr>
          <p:cNvPr id="317" name="Google Shape;317;p27"/>
          <p:cNvGraphicFramePr/>
          <p:nvPr/>
        </p:nvGraphicFramePr>
        <p:xfrm>
          <a:off x="9041382" y="599433"/>
          <a:ext cx="3000000" cy="3000000"/>
        </p:xfrm>
        <a:graphic>
          <a:graphicData uri="http://schemas.openxmlformats.org/drawingml/2006/table">
            <a:tbl>
              <a:tblPr bandRow="1" firstRow="1">
                <a:noFill/>
                <a:tableStyleId>{E6CF6A41-BDCD-44B1-963D-E83B64F01F32}</a:tableStyleId>
              </a:tblPr>
              <a:tblGrid>
                <a:gridCol w="1202600"/>
              </a:tblGrid>
              <a:tr h="379575">
                <a:tc>
                  <a:txBody>
                    <a:bodyPr/>
                    <a:lstStyle/>
                    <a:p>
                      <a:pPr indent="0" lvl="0" marL="0" marR="0" rtl="0" algn="l">
                        <a:spcBef>
                          <a:spcPts val="0"/>
                        </a:spcBef>
                        <a:spcAft>
                          <a:spcPts val="0"/>
                        </a:spcAft>
                        <a:buNone/>
                      </a:pPr>
                      <a:r>
                        <a:rPr lang="en-US" sz="1800"/>
                        <a:t>Sum (C)</a:t>
                      </a:r>
                      <a:endParaRPr sz="1800"/>
                    </a:p>
                  </a:txBody>
                  <a:tcPr marT="45725" marB="45725" marR="91450" marL="91450"/>
                </a:tc>
              </a:tr>
              <a:tr h="379575">
                <a:tc>
                  <a:txBody>
                    <a:bodyPr/>
                    <a:lstStyle/>
                    <a:p>
                      <a:pPr indent="0" lvl="0" marL="0" marR="0" rtl="0" algn="l">
                        <a:spcBef>
                          <a:spcPts val="0"/>
                        </a:spcBef>
                        <a:spcAft>
                          <a:spcPts val="0"/>
                        </a:spcAft>
                        <a:buNone/>
                      </a:pPr>
                      <a:r>
                        <a:rPr lang="en-US" sz="1800"/>
                        <a:t>1.2</a:t>
                      </a:r>
                      <a:endParaRPr/>
                    </a:p>
                  </a:txBody>
                  <a:tcPr marT="45725" marB="45725" marR="91450" marL="91450"/>
                </a:tc>
              </a:tr>
            </a:tbl>
          </a:graphicData>
        </a:graphic>
      </p:graphicFrame>
      <p:sp>
        <p:nvSpPr>
          <p:cNvPr id="318" name="Google Shape;318;p27"/>
          <p:cNvSpPr txBox="1"/>
          <p:nvPr/>
        </p:nvSpPr>
        <p:spPr>
          <a:xfrm>
            <a:off x="9163742" y="96372"/>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1</a:t>
            </a:r>
            <a:endParaRPr/>
          </a:p>
        </p:txBody>
      </p:sp>
      <p:sp>
        <p:nvSpPr>
          <p:cNvPr id="319" name="Google Shape;319;p27"/>
          <p:cNvSpPr txBox="1"/>
          <p:nvPr/>
        </p:nvSpPr>
        <p:spPr>
          <a:xfrm>
            <a:off x="9193782" y="3342469"/>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3</a:t>
            </a:r>
            <a:endParaRPr/>
          </a:p>
        </p:txBody>
      </p:sp>
      <p:sp>
        <p:nvSpPr>
          <p:cNvPr id="320" name="Google Shape;320;p27"/>
          <p:cNvSpPr txBox="1"/>
          <p:nvPr/>
        </p:nvSpPr>
        <p:spPr>
          <a:xfrm>
            <a:off x="9065394" y="1739790"/>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2</a:t>
            </a:r>
            <a:endParaRPr sz="1800">
              <a:solidFill>
                <a:schemeClr val="dk1"/>
              </a:solidFill>
              <a:latin typeface="Arial"/>
              <a:ea typeface="Arial"/>
              <a:cs typeface="Arial"/>
              <a:sym typeface="Arial"/>
            </a:endParaRPr>
          </a:p>
        </p:txBody>
      </p:sp>
      <p:sp>
        <p:nvSpPr>
          <p:cNvPr id="321" name="Google Shape;321;p27"/>
          <p:cNvSpPr txBox="1"/>
          <p:nvPr/>
        </p:nvSpPr>
        <p:spPr>
          <a:xfrm>
            <a:off x="9371872" y="4785986"/>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4</a:t>
            </a:r>
            <a:endParaRPr/>
          </a:p>
        </p:txBody>
      </p:sp>
      <p:graphicFrame>
        <p:nvGraphicFramePr>
          <p:cNvPr id="322" name="Google Shape;322;p27"/>
          <p:cNvGraphicFramePr/>
          <p:nvPr/>
        </p:nvGraphicFramePr>
        <p:xfrm>
          <a:off x="9163742" y="3776923"/>
          <a:ext cx="3000000" cy="3000000"/>
        </p:xfrm>
        <a:graphic>
          <a:graphicData uri="http://schemas.openxmlformats.org/drawingml/2006/table">
            <a:tbl>
              <a:tblPr bandRow="1" firstRow="1">
                <a:noFill/>
                <a:tableStyleId>{E6CF6A41-BDCD-44B1-963D-E83B64F01F32}</a:tableStyleId>
              </a:tblPr>
              <a:tblGrid>
                <a:gridCol w="1129450"/>
              </a:tblGrid>
              <a:tr h="379575">
                <a:tc>
                  <a:txBody>
                    <a:bodyPr/>
                    <a:lstStyle/>
                    <a:p>
                      <a:pPr indent="0" lvl="0" marL="0" marR="0" rtl="0" algn="l">
                        <a:spcBef>
                          <a:spcPts val="0"/>
                        </a:spcBef>
                        <a:spcAft>
                          <a:spcPts val="0"/>
                        </a:spcAft>
                        <a:buNone/>
                      </a:pPr>
                      <a:r>
                        <a:rPr lang="en-US" sz="1800"/>
                        <a:t>Sum (C)</a:t>
                      </a:r>
                      <a:endParaRPr sz="1800"/>
                    </a:p>
                  </a:txBody>
                  <a:tcPr marT="45725" marB="45725" marR="91450" marL="91450"/>
                </a:tc>
              </a:tr>
              <a:tr h="379575">
                <a:tc>
                  <a:txBody>
                    <a:bodyPr/>
                    <a:lstStyle/>
                    <a:p>
                      <a:pPr indent="0" lvl="0" marL="0" marR="0" rtl="0" algn="l">
                        <a:spcBef>
                          <a:spcPts val="0"/>
                        </a:spcBef>
                        <a:spcAft>
                          <a:spcPts val="0"/>
                        </a:spcAft>
                        <a:buNone/>
                      </a:pPr>
                      <a:r>
                        <a:rPr lang="en-US" sz="1800"/>
                        <a:t>22.6</a:t>
                      </a:r>
                      <a:endParaRPr/>
                    </a:p>
                  </a:txBody>
                  <a:tcPr marT="45725" marB="45725" marR="91450" marL="91450"/>
                </a:tc>
              </a:tr>
            </a:tbl>
          </a:graphicData>
        </a:graphic>
      </p:graphicFrame>
      <p:graphicFrame>
        <p:nvGraphicFramePr>
          <p:cNvPr id="323" name="Google Shape;323;p27"/>
          <p:cNvGraphicFramePr/>
          <p:nvPr/>
        </p:nvGraphicFramePr>
        <p:xfrm>
          <a:off x="9163742" y="2149883"/>
          <a:ext cx="3000000" cy="3000000"/>
        </p:xfrm>
        <a:graphic>
          <a:graphicData uri="http://schemas.openxmlformats.org/drawingml/2006/table">
            <a:tbl>
              <a:tblPr bandRow="1" firstRow="1">
                <a:noFill/>
                <a:tableStyleId>{E6CF6A41-BDCD-44B1-963D-E83B64F01F32}</a:tableStyleId>
              </a:tblPr>
              <a:tblGrid>
                <a:gridCol w="1202600"/>
              </a:tblGrid>
              <a:tr h="379575">
                <a:tc>
                  <a:txBody>
                    <a:bodyPr/>
                    <a:lstStyle/>
                    <a:p>
                      <a:pPr indent="0" lvl="0" marL="0" marR="0" rtl="0" algn="l">
                        <a:spcBef>
                          <a:spcPts val="0"/>
                        </a:spcBef>
                        <a:spcAft>
                          <a:spcPts val="0"/>
                        </a:spcAft>
                        <a:buNone/>
                      </a:pPr>
                      <a:r>
                        <a:rPr lang="en-US" sz="1800"/>
                        <a:t>Sum (C)</a:t>
                      </a:r>
                      <a:endParaRPr sz="1800"/>
                    </a:p>
                  </a:txBody>
                  <a:tcPr marT="45725" marB="45725" marR="91450" marL="91450"/>
                </a:tc>
              </a:tr>
              <a:tr h="379575">
                <a:tc>
                  <a:txBody>
                    <a:bodyPr/>
                    <a:lstStyle/>
                    <a:p>
                      <a:pPr indent="0" lvl="0" marL="0" marR="0" rtl="0" algn="l">
                        <a:spcBef>
                          <a:spcPts val="0"/>
                        </a:spcBef>
                        <a:spcAft>
                          <a:spcPts val="0"/>
                        </a:spcAft>
                        <a:buNone/>
                      </a:pPr>
                      <a:r>
                        <a:rPr lang="en-US" sz="1800"/>
                        <a:t>7.2</a:t>
                      </a:r>
                      <a:endParaRPr/>
                    </a:p>
                  </a:txBody>
                  <a:tcPr marT="45725" marB="45725" marR="91450" marL="91450"/>
                </a:tc>
              </a:tr>
            </a:tbl>
          </a:graphicData>
        </a:graphic>
      </p:graphicFrame>
      <p:graphicFrame>
        <p:nvGraphicFramePr>
          <p:cNvPr id="324" name="Google Shape;324;p27"/>
          <p:cNvGraphicFramePr/>
          <p:nvPr/>
        </p:nvGraphicFramePr>
        <p:xfrm>
          <a:off x="9163742" y="5220440"/>
          <a:ext cx="3000000" cy="3000000"/>
        </p:xfrm>
        <a:graphic>
          <a:graphicData uri="http://schemas.openxmlformats.org/drawingml/2006/table">
            <a:tbl>
              <a:tblPr bandRow="1" firstRow="1">
                <a:noFill/>
                <a:tableStyleId>{E6CF6A41-BDCD-44B1-963D-E83B64F01F32}</a:tableStyleId>
              </a:tblPr>
              <a:tblGrid>
                <a:gridCol w="1202600"/>
              </a:tblGrid>
              <a:tr h="379575">
                <a:tc>
                  <a:txBody>
                    <a:bodyPr/>
                    <a:lstStyle/>
                    <a:p>
                      <a:pPr indent="0" lvl="0" marL="0" marR="0" rtl="0" algn="l">
                        <a:spcBef>
                          <a:spcPts val="0"/>
                        </a:spcBef>
                        <a:spcAft>
                          <a:spcPts val="0"/>
                        </a:spcAft>
                        <a:buNone/>
                      </a:pPr>
                      <a:r>
                        <a:rPr lang="en-US" sz="1800"/>
                        <a:t>Sum (C)</a:t>
                      </a:r>
                      <a:endParaRPr sz="1800"/>
                    </a:p>
                  </a:txBody>
                  <a:tcPr marT="45725" marB="45725" marR="91450" marL="91450"/>
                </a:tc>
              </a:tr>
              <a:tr h="379575">
                <a:tc>
                  <a:txBody>
                    <a:bodyPr/>
                    <a:lstStyle/>
                    <a:p>
                      <a:pPr indent="0" lvl="0" marL="0" marR="0" rtl="0" algn="l">
                        <a:spcBef>
                          <a:spcPts val="0"/>
                        </a:spcBef>
                        <a:spcAft>
                          <a:spcPts val="0"/>
                        </a:spcAft>
                        <a:buNone/>
                      </a:pPr>
                      <a:r>
                        <a:rPr lang="en-US" sz="1800"/>
                        <a:t>5.4</a:t>
                      </a:r>
                      <a:endParaRPr/>
                    </a:p>
                  </a:txBody>
                  <a:tcPr marT="45725" marB="45725" marR="91450" marL="91450"/>
                </a:tc>
              </a:tr>
            </a:tbl>
          </a:graphicData>
        </a:graphic>
      </p:graphicFrame>
      <p:cxnSp>
        <p:nvCxnSpPr>
          <p:cNvPr id="325" name="Google Shape;325;p27"/>
          <p:cNvCxnSpPr/>
          <p:nvPr/>
        </p:nvCxnSpPr>
        <p:spPr>
          <a:xfrm>
            <a:off x="7997890" y="1014688"/>
            <a:ext cx="845706" cy="6206"/>
          </a:xfrm>
          <a:prstGeom prst="straightConnector1">
            <a:avLst/>
          </a:prstGeom>
          <a:noFill/>
          <a:ln cap="flat" cmpd="sng" w="38100">
            <a:solidFill>
              <a:srgbClr val="777777"/>
            </a:solidFill>
            <a:prstDash val="solid"/>
            <a:round/>
            <a:headEnd len="sm" w="sm" type="none"/>
            <a:tailEnd len="med" w="med" type="triangle"/>
          </a:ln>
        </p:spPr>
      </p:cxnSp>
      <p:cxnSp>
        <p:nvCxnSpPr>
          <p:cNvPr id="326" name="Google Shape;326;p27"/>
          <p:cNvCxnSpPr/>
          <p:nvPr/>
        </p:nvCxnSpPr>
        <p:spPr>
          <a:xfrm>
            <a:off x="8078933" y="2529455"/>
            <a:ext cx="845706" cy="6206"/>
          </a:xfrm>
          <a:prstGeom prst="straightConnector1">
            <a:avLst/>
          </a:prstGeom>
          <a:noFill/>
          <a:ln cap="flat" cmpd="sng" w="38100">
            <a:solidFill>
              <a:srgbClr val="777777"/>
            </a:solidFill>
            <a:prstDash val="solid"/>
            <a:round/>
            <a:headEnd len="sm" w="sm" type="none"/>
            <a:tailEnd len="med" w="med" type="triangle"/>
          </a:ln>
        </p:spPr>
      </p:cxnSp>
      <p:cxnSp>
        <p:nvCxnSpPr>
          <p:cNvPr id="327" name="Google Shape;327;p27"/>
          <p:cNvCxnSpPr/>
          <p:nvPr/>
        </p:nvCxnSpPr>
        <p:spPr>
          <a:xfrm>
            <a:off x="17174152" y="-5158134"/>
            <a:ext cx="845706" cy="6206"/>
          </a:xfrm>
          <a:prstGeom prst="straightConnector1">
            <a:avLst/>
          </a:prstGeom>
          <a:noFill/>
          <a:ln cap="flat" cmpd="sng" w="38100">
            <a:solidFill>
              <a:srgbClr val="777777"/>
            </a:solidFill>
            <a:prstDash val="solid"/>
            <a:round/>
            <a:headEnd len="sm" w="sm" type="none"/>
            <a:tailEnd len="med" w="med" type="triangle"/>
          </a:ln>
        </p:spPr>
      </p:cxnSp>
      <p:cxnSp>
        <p:nvCxnSpPr>
          <p:cNvPr id="328" name="Google Shape;328;p27"/>
          <p:cNvCxnSpPr/>
          <p:nvPr/>
        </p:nvCxnSpPr>
        <p:spPr>
          <a:xfrm>
            <a:off x="8136561" y="4176742"/>
            <a:ext cx="845706" cy="6206"/>
          </a:xfrm>
          <a:prstGeom prst="straightConnector1">
            <a:avLst/>
          </a:prstGeom>
          <a:noFill/>
          <a:ln cap="flat" cmpd="sng" w="38100">
            <a:solidFill>
              <a:srgbClr val="777777"/>
            </a:solidFill>
            <a:prstDash val="solid"/>
            <a:round/>
            <a:headEnd len="sm" w="sm" type="none"/>
            <a:tailEnd len="med" w="med" type="triangle"/>
          </a:ln>
        </p:spPr>
      </p:cxnSp>
      <p:cxnSp>
        <p:nvCxnSpPr>
          <p:cNvPr id="329" name="Google Shape;329;p27"/>
          <p:cNvCxnSpPr/>
          <p:nvPr/>
        </p:nvCxnSpPr>
        <p:spPr>
          <a:xfrm flipH="1" rot="10800000">
            <a:off x="8017907" y="5600013"/>
            <a:ext cx="960242" cy="464945"/>
          </a:xfrm>
          <a:prstGeom prst="straightConnector1">
            <a:avLst/>
          </a:prstGeom>
          <a:noFill/>
          <a:ln cap="flat" cmpd="sng" w="38100">
            <a:solidFill>
              <a:srgbClr val="77777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609600" y="152718"/>
            <a:ext cx="4994366"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5. GROUP BY AGGREGATE</a:t>
            </a:r>
            <a:endParaRPr/>
          </a:p>
        </p:txBody>
      </p:sp>
      <p:sp>
        <p:nvSpPr>
          <p:cNvPr id="336" name="Google Shape;336;p28"/>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Final result usually seen as a table</a:t>
            </a:r>
            <a:endParaRPr/>
          </a:p>
        </p:txBody>
      </p:sp>
      <p:graphicFrame>
        <p:nvGraphicFramePr>
          <p:cNvPr id="337" name="Google Shape;337;p28"/>
          <p:cNvGraphicFramePr/>
          <p:nvPr/>
        </p:nvGraphicFramePr>
        <p:xfrm>
          <a:off x="1565708" y="2468668"/>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338" name="Google Shape;338;p28"/>
          <p:cNvSpPr txBox="1"/>
          <p:nvPr/>
        </p:nvSpPr>
        <p:spPr>
          <a:xfrm>
            <a:off x="4362462" y="3777933"/>
            <a:ext cx="17934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Group by ‘B’</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Sum on C</a:t>
            </a:r>
            <a:endParaRPr/>
          </a:p>
        </p:txBody>
      </p:sp>
      <p:cxnSp>
        <p:nvCxnSpPr>
          <p:cNvPr id="339" name="Google Shape;339;p28"/>
          <p:cNvCxnSpPr/>
          <p:nvPr/>
        </p:nvCxnSpPr>
        <p:spPr>
          <a:xfrm>
            <a:off x="4171760" y="4101099"/>
            <a:ext cx="1549487" cy="6206"/>
          </a:xfrm>
          <a:prstGeom prst="straightConnector1">
            <a:avLst/>
          </a:prstGeom>
          <a:noFill/>
          <a:ln cap="flat" cmpd="sng" w="38100">
            <a:solidFill>
              <a:srgbClr val="777777"/>
            </a:solidFill>
            <a:prstDash val="solid"/>
            <a:round/>
            <a:headEnd len="sm" w="sm" type="none"/>
            <a:tailEnd len="med" w="med" type="triangle"/>
          </a:ln>
        </p:spPr>
      </p:cxnSp>
      <p:graphicFrame>
        <p:nvGraphicFramePr>
          <p:cNvPr id="340" name="Google Shape;340;p28"/>
          <p:cNvGraphicFramePr/>
          <p:nvPr/>
        </p:nvGraphicFramePr>
        <p:xfrm>
          <a:off x="5769891" y="764075"/>
          <a:ext cx="3000000" cy="3000000"/>
        </p:xfrm>
        <a:graphic>
          <a:graphicData uri="http://schemas.openxmlformats.org/drawingml/2006/table">
            <a:tbl>
              <a:tblPr bandRow="1" firstRow="1">
                <a:noFill/>
                <a:tableStyleId>{E6CF6A41-BDCD-44B1-963D-E83B64F01F32}</a:tableStyleId>
              </a:tblPr>
              <a:tblGrid>
                <a:gridCol w="1202600"/>
              </a:tblGrid>
              <a:tr h="379575">
                <a:tc>
                  <a:txBody>
                    <a:bodyPr/>
                    <a:lstStyle/>
                    <a:p>
                      <a:pPr indent="0" lvl="0" marL="0" marR="0" rtl="0" algn="l">
                        <a:spcBef>
                          <a:spcPts val="0"/>
                        </a:spcBef>
                        <a:spcAft>
                          <a:spcPts val="0"/>
                        </a:spcAft>
                        <a:buNone/>
                      </a:pPr>
                      <a:r>
                        <a:rPr lang="en-US" sz="1800"/>
                        <a:t>Sum (C)</a:t>
                      </a:r>
                      <a:endParaRPr sz="1800"/>
                    </a:p>
                  </a:txBody>
                  <a:tcPr marT="45725" marB="45725" marR="91450" marL="91450"/>
                </a:tc>
              </a:tr>
              <a:tr h="379575">
                <a:tc>
                  <a:txBody>
                    <a:bodyPr/>
                    <a:lstStyle/>
                    <a:p>
                      <a:pPr indent="0" lvl="0" marL="0" marR="0" rtl="0" algn="l">
                        <a:spcBef>
                          <a:spcPts val="0"/>
                        </a:spcBef>
                        <a:spcAft>
                          <a:spcPts val="0"/>
                        </a:spcAft>
                        <a:buNone/>
                      </a:pPr>
                      <a:r>
                        <a:rPr lang="en-US" sz="1800"/>
                        <a:t>1.2</a:t>
                      </a:r>
                      <a:endParaRPr/>
                    </a:p>
                  </a:txBody>
                  <a:tcPr marT="45725" marB="45725" marR="91450" marL="91450"/>
                </a:tc>
              </a:tr>
            </a:tbl>
          </a:graphicData>
        </a:graphic>
      </p:graphicFrame>
      <p:sp>
        <p:nvSpPr>
          <p:cNvPr id="341" name="Google Shape;341;p28"/>
          <p:cNvSpPr txBox="1"/>
          <p:nvPr/>
        </p:nvSpPr>
        <p:spPr>
          <a:xfrm>
            <a:off x="5892251" y="261014"/>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1</a:t>
            </a:r>
            <a:endParaRPr/>
          </a:p>
        </p:txBody>
      </p:sp>
      <p:sp>
        <p:nvSpPr>
          <p:cNvPr id="342" name="Google Shape;342;p28"/>
          <p:cNvSpPr txBox="1"/>
          <p:nvPr/>
        </p:nvSpPr>
        <p:spPr>
          <a:xfrm>
            <a:off x="5922291" y="3507111"/>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3</a:t>
            </a:r>
            <a:endParaRPr/>
          </a:p>
        </p:txBody>
      </p:sp>
      <p:sp>
        <p:nvSpPr>
          <p:cNvPr id="343" name="Google Shape;343;p28"/>
          <p:cNvSpPr txBox="1"/>
          <p:nvPr/>
        </p:nvSpPr>
        <p:spPr>
          <a:xfrm>
            <a:off x="5793903" y="1904432"/>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2</a:t>
            </a:r>
            <a:endParaRPr sz="1800">
              <a:solidFill>
                <a:schemeClr val="dk1"/>
              </a:solidFill>
              <a:latin typeface="Arial"/>
              <a:ea typeface="Arial"/>
              <a:cs typeface="Arial"/>
              <a:sym typeface="Arial"/>
            </a:endParaRPr>
          </a:p>
        </p:txBody>
      </p:sp>
      <p:sp>
        <p:nvSpPr>
          <p:cNvPr id="344" name="Google Shape;344;p28"/>
          <p:cNvSpPr txBox="1"/>
          <p:nvPr/>
        </p:nvSpPr>
        <p:spPr>
          <a:xfrm>
            <a:off x="6100381" y="4950628"/>
            <a:ext cx="729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 = 4</a:t>
            </a:r>
            <a:endParaRPr/>
          </a:p>
        </p:txBody>
      </p:sp>
      <p:graphicFrame>
        <p:nvGraphicFramePr>
          <p:cNvPr id="345" name="Google Shape;345;p28"/>
          <p:cNvGraphicFramePr/>
          <p:nvPr/>
        </p:nvGraphicFramePr>
        <p:xfrm>
          <a:off x="5892251" y="3941565"/>
          <a:ext cx="3000000" cy="3000000"/>
        </p:xfrm>
        <a:graphic>
          <a:graphicData uri="http://schemas.openxmlformats.org/drawingml/2006/table">
            <a:tbl>
              <a:tblPr bandRow="1" firstRow="1">
                <a:noFill/>
                <a:tableStyleId>{E6CF6A41-BDCD-44B1-963D-E83B64F01F32}</a:tableStyleId>
              </a:tblPr>
              <a:tblGrid>
                <a:gridCol w="1129450"/>
              </a:tblGrid>
              <a:tr h="379575">
                <a:tc>
                  <a:txBody>
                    <a:bodyPr/>
                    <a:lstStyle/>
                    <a:p>
                      <a:pPr indent="0" lvl="0" marL="0" marR="0" rtl="0" algn="l">
                        <a:spcBef>
                          <a:spcPts val="0"/>
                        </a:spcBef>
                        <a:spcAft>
                          <a:spcPts val="0"/>
                        </a:spcAft>
                        <a:buNone/>
                      </a:pPr>
                      <a:r>
                        <a:rPr lang="en-US" sz="1800"/>
                        <a:t>Sum (C)</a:t>
                      </a:r>
                      <a:endParaRPr sz="1800"/>
                    </a:p>
                  </a:txBody>
                  <a:tcPr marT="45725" marB="45725" marR="91450" marL="91450"/>
                </a:tc>
              </a:tr>
              <a:tr h="379575">
                <a:tc>
                  <a:txBody>
                    <a:bodyPr/>
                    <a:lstStyle/>
                    <a:p>
                      <a:pPr indent="0" lvl="0" marL="0" marR="0" rtl="0" algn="l">
                        <a:spcBef>
                          <a:spcPts val="0"/>
                        </a:spcBef>
                        <a:spcAft>
                          <a:spcPts val="0"/>
                        </a:spcAft>
                        <a:buNone/>
                      </a:pPr>
                      <a:r>
                        <a:rPr lang="en-US" sz="1800"/>
                        <a:t>22.6</a:t>
                      </a:r>
                      <a:endParaRPr/>
                    </a:p>
                  </a:txBody>
                  <a:tcPr marT="45725" marB="45725" marR="91450" marL="91450"/>
                </a:tc>
              </a:tr>
            </a:tbl>
          </a:graphicData>
        </a:graphic>
      </p:graphicFrame>
      <p:graphicFrame>
        <p:nvGraphicFramePr>
          <p:cNvPr id="346" name="Google Shape;346;p28"/>
          <p:cNvGraphicFramePr/>
          <p:nvPr/>
        </p:nvGraphicFramePr>
        <p:xfrm>
          <a:off x="5892251" y="2314525"/>
          <a:ext cx="3000000" cy="3000000"/>
        </p:xfrm>
        <a:graphic>
          <a:graphicData uri="http://schemas.openxmlformats.org/drawingml/2006/table">
            <a:tbl>
              <a:tblPr bandRow="1" firstRow="1">
                <a:noFill/>
                <a:tableStyleId>{E6CF6A41-BDCD-44B1-963D-E83B64F01F32}</a:tableStyleId>
              </a:tblPr>
              <a:tblGrid>
                <a:gridCol w="1202600"/>
              </a:tblGrid>
              <a:tr h="379575">
                <a:tc>
                  <a:txBody>
                    <a:bodyPr/>
                    <a:lstStyle/>
                    <a:p>
                      <a:pPr indent="0" lvl="0" marL="0" marR="0" rtl="0" algn="l">
                        <a:spcBef>
                          <a:spcPts val="0"/>
                        </a:spcBef>
                        <a:spcAft>
                          <a:spcPts val="0"/>
                        </a:spcAft>
                        <a:buNone/>
                      </a:pPr>
                      <a:r>
                        <a:rPr lang="en-US" sz="1800"/>
                        <a:t>Sum (C)</a:t>
                      </a:r>
                      <a:endParaRPr sz="1800"/>
                    </a:p>
                  </a:txBody>
                  <a:tcPr marT="45725" marB="45725" marR="91450" marL="91450"/>
                </a:tc>
              </a:tr>
              <a:tr h="379575">
                <a:tc>
                  <a:txBody>
                    <a:bodyPr/>
                    <a:lstStyle/>
                    <a:p>
                      <a:pPr indent="0" lvl="0" marL="0" marR="0" rtl="0" algn="l">
                        <a:spcBef>
                          <a:spcPts val="0"/>
                        </a:spcBef>
                        <a:spcAft>
                          <a:spcPts val="0"/>
                        </a:spcAft>
                        <a:buNone/>
                      </a:pPr>
                      <a:r>
                        <a:rPr lang="en-US" sz="1800"/>
                        <a:t>7.2</a:t>
                      </a:r>
                      <a:endParaRPr/>
                    </a:p>
                  </a:txBody>
                  <a:tcPr marT="45725" marB="45725" marR="91450" marL="91450"/>
                </a:tc>
              </a:tr>
            </a:tbl>
          </a:graphicData>
        </a:graphic>
      </p:graphicFrame>
      <p:graphicFrame>
        <p:nvGraphicFramePr>
          <p:cNvPr id="347" name="Google Shape;347;p28"/>
          <p:cNvGraphicFramePr/>
          <p:nvPr/>
        </p:nvGraphicFramePr>
        <p:xfrm>
          <a:off x="5892251" y="5385082"/>
          <a:ext cx="3000000" cy="3000000"/>
        </p:xfrm>
        <a:graphic>
          <a:graphicData uri="http://schemas.openxmlformats.org/drawingml/2006/table">
            <a:tbl>
              <a:tblPr bandRow="1" firstRow="1">
                <a:noFill/>
                <a:tableStyleId>{E6CF6A41-BDCD-44B1-963D-E83B64F01F32}</a:tableStyleId>
              </a:tblPr>
              <a:tblGrid>
                <a:gridCol w="1202600"/>
              </a:tblGrid>
              <a:tr h="379575">
                <a:tc>
                  <a:txBody>
                    <a:bodyPr/>
                    <a:lstStyle/>
                    <a:p>
                      <a:pPr indent="0" lvl="0" marL="0" marR="0" rtl="0" algn="l">
                        <a:spcBef>
                          <a:spcPts val="0"/>
                        </a:spcBef>
                        <a:spcAft>
                          <a:spcPts val="0"/>
                        </a:spcAft>
                        <a:buNone/>
                      </a:pPr>
                      <a:r>
                        <a:rPr lang="en-US" sz="1800"/>
                        <a:t>Sum (C)</a:t>
                      </a:r>
                      <a:endParaRPr sz="1800"/>
                    </a:p>
                  </a:txBody>
                  <a:tcPr marT="45725" marB="45725" marR="91450" marL="91450"/>
                </a:tc>
              </a:tr>
              <a:tr h="379575">
                <a:tc>
                  <a:txBody>
                    <a:bodyPr/>
                    <a:lstStyle/>
                    <a:p>
                      <a:pPr indent="0" lvl="0" marL="0" marR="0" rtl="0" algn="l">
                        <a:spcBef>
                          <a:spcPts val="0"/>
                        </a:spcBef>
                        <a:spcAft>
                          <a:spcPts val="0"/>
                        </a:spcAft>
                        <a:buNone/>
                      </a:pPr>
                      <a:r>
                        <a:rPr lang="en-US" sz="1800"/>
                        <a:t>5.4</a:t>
                      </a:r>
                      <a:endParaRPr/>
                    </a:p>
                  </a:txBody>
                  <a:tcPr marT="45725" marB="45725" marR="91450" marL="91450"/>
                </a:tc>
              </a:tr>
            </a:tbl>
          </a:graphicData>
        </a:graphic>
      </p:graphicFrame>
      <p:cxnSp>
        <p:nvCxnSpPr>
          <p:cNvPr id="348" name="Google Shape;348;p28"/>
          <p:cNvCxnSpPr/>
          <p:nvPr/>
        </p:nvCxnSpPr>
        <p:spPr>
          <a:xfrm>
            <a:off x="17174152" y="-5158134"/>
            <a:ext cx="845706" cy="6206"/>
          </a:xfrm>
          <a:prstGeom prst="straightConnector1">
            <a:avLst/>
          </a:prstGeom>
          <a:noFill/>
          <a:ln cap="flat" cmpd="sng" w="38100">
            <a:solidFill>
              <a:srgbClr val="777777"/>
            </a:solidFill>
            <a:prstDash val="solid"/>
            <a:round/>
            <a:headEnd len="sm" w="sm" type="none"/>
            <a:tailEnd len="med" w="med" type="triangle"/>
          </a:ln>
        </p:spPr>
      </p:cxnSp>
      <p:graphicFrame>
        <p:nvGraphicFramePr>
          <p:cNvPr id="349" name="Google Shape;349;p28"/>
          <p:cNvGraphicFramePr/>
          <p:nvPr/>
        </p:nvGraphicFramePr>
        <p:xfrm>
          <a:off x="8352634" y="2637959"/>
          <a:ext cx="3000000" cy="3000000"/>
        </p:xfrm>
        <a:graphic>
          <a:graphicData uri="http://schemas.openxmlformats.org/drawingml/2006/table">
            <a:tbl>
              <a:tblPr bandRow="1" firstRow="1">
                <a:noFill/>
                <a:tableStyleId>{E6CF6A41-BDCD-44B1-963D-E83B64F01F32}</a:tableStyleId>
              </a:tblPr>
              <a:tblGrid>
                <a:gridCol w="924025"/>
                <a:gridCol w="1131925"/>
              </a:tblGrid>
              <a:tr h="379575">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SUM</a:t>
                      </a:r>
                      <a:r>
                        <a:rPr lang="en-US" sz="1800"/>
                        <a:t>(C )</a:t>
                      </a:r>
                      <a:endParaRPr sz="1800"/>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7.2</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22.6</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5.4</a:t>
                      </a:r>
                      <a:endParaRPr/>
                    </a:p>
                  </a:txBody>
                  <a:tcPr marT="45725" marB="45725" marR="91450" marL="91450"/>
                </a:tc>
              </a:tr>
            </a:tbl>
          </a:graphicData>
        </a:graphic>
      </p:graphicFrame>
      <p:cxnSp>
        <p:nvCxnSpPr>
          <p:cNvPr id="350" name="Google Shape;350;p28"/>
          <p:cNvCxnSpPr/>
          <p:nvPr/>
        </p:nvCxnSpPr>
        <p:spPr>
          <a:xfrm>
            <a:off x="7304189" y="3476399"/>
            <a:ext cx="774744" cy="30712"/>
          </a:xfrm>
          <a:prstGeom prst="straightConnector1">
            <a:avLst/>
          </a:prstGeom>
          <a:noFill/>
          <a:ln cap="flat" cmpd="sng" w="38100">
            <a:solidFill>
              <a:srgbClr val="777777"/>
            </a:solidFill>
            <a:prstDash val="solid"/>
            <a:round/>
            <a:headEnd len="sm" w="sm" type="none"/>
            <a:tailEnd len="med" w="med" type="triangle"/>
          </a:ln>
        </p:spPr>
      </p:cxnSp>
      <p:sp>
        <p:nvSpPr>
          <p:cNvPr id="351" name="Google Shape;351;p2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6. UNION / INTERSECTION / DIFFERENCE</a:t>
            </a:r>
            <a:endParaRPr/>
          </a:p>
        </p:txBody>
      </p:sp>
      <p:sp>
        <p:nvSpPr>
          <p:cNvPr id="358" name="Google Shape;358;p29"/>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Set operations – only if the two tables have identical attributes/columns</a:t>
            </a:r>
            <a:endParaRPr/>
          </a:p>
        </p:txBody>
      </p:sp>
      <p:sp>
        <p:nvSpPr>
          <p:cNvPr id="359" name="Google Shape;359;p2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360" name="Google Shape;360;p29"/>
          <p:cNvGraphicFramePr/>
          <p:nvPr/>
        </p:nvGraphicFramePr>
        <p:xfrm>
          <a:off x="1565708" y="2507857"/>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cxnSp>
        <p:nvCxnSpPr>
          <p:cNvPr id="361" name="Google Shape;361;p29"/>
          <p:cNvCxnSpPr/>
          <p:nvPr/>
        </p:nvCxnSpPr>
        <p:spPr>
          <a:xfrm>
            <a:off x="17174152" y="-5158134"/>
            <a:ext cx="845706" cy="6206"/>
          </a:xfrm>
          <a:prstGeom prst="straightConnector1">
            <a:avLst/>
          </a:prstGeom>
          <a:noFill/>
          <a:ln cap="flat" cmpd="sng" w="38100">
            <a:solidFill>
              <a:srgbClr val="777777"/>
            </a:solidFill>
            <a:prstDash val="solid"/>
            <a:round/>
            <a:headEnd len="sm" w="sm" type="none"/>
            <a:tailEnd len="med" w="med" type="triangle"/>
          </a:ln>
        </p:spPr>
      </p:cxnSp>
      <p:graphicFrame>
        <p:nvGraphicFramePr>
          <p:cNvPr id="362" name="Google Shape;362;p29"/>
          <p:cNvGraphicFramePr/>
          <p:nvPr/>
        </p:nvGraphicFramePr>
        <p:xfrm>
          <a:off x="4746503" y="2507857"/>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363" name="Google Shape;363;p29"/>
          <p:cNvSpPr txBox="1"/>
          <p:nvPr/>
        </p:nvSpPr>
        <p:spPr>
          <a:xfrm>
            <a:off x="4228412" y="3100288"/>
            <a:ext cx="51809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U</a:t>
            </a:r>
            <a:endParaRPr sz="1800">
              <a:solidFill>
                <a:schemeClr val="dk1"/>
              </a:solidFill>
              <a:latin typeface="Arial"/>
              <a:ea typeface="Arial"/>
              <a:cs typeface="Arial"/>
              <a:sym typeface="Arial"/>
            </a:endParaRPr>
          </a:p>
        </p:txBody>
      </p:sp>
      <p:graphicFrame>
        <p:nvGraphicFramePr>
          <p:cNvPr id="364" name="Google Shape;364;p29"/>
          <p:cNvGraphicFramePr/>
          <p:nvPr/>
        </p:nvGraphicFramePr>
        <p:xfrm>
          <a:off x="8011478" y="2507857"/>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cxnSp>
        <p:nvCxnSpPr>
          <p:cNvPr id="365" name="Google Shape;365;p29"/>
          <p:cNvCxnSpPr/>
          <p:nvPr/>
        </p:nvCxnSpPr>
        <p:spPr>
          <a:xfrm>
            <a:off x="7498264" y="3415892"/>
            <a:ext cx="422853" cy="7560"/>
          </a:xfrm>
          <a:prstGeom prst="straightConnector1">
            <a:avLst/>
          </a:prstGeom>
          <a:noFill/>
          <a:ln cap="flat" cmpd="sng" w="38100">
            <a:solidFill>
              <a:srgbClr val="777777"/>
            </a:solidFill>
            <a:prstDash val="solid"/>
            <a:round/>
            <a:headEnd len="sm" w="sm" type="none"/>
            <a:tailEnd len="med" w="med" type="triangle"/>
          </a:ln>
        </p:spPr>
      </p:cxnSp>
      <p:sp>
        <p:nvSpPr>
          <p:cNvPr id="366" name="Google Shape;366;p29"/>
          <p:cNvSpPr txBox="1"/>
          <p:nvPr/>
        </p:nvSpPr>
        <p:spPr>
          <a:xfrm>
            <a:off x="609600" y="4776213"/>
            <a:ext cx="6209191" cy="1929069"/>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Similarly Intersection and Set Difference manipulate tables as Sets</a:t>
            </a:r>
            <a:endParaRPr/>
          </a:p>
          <a:p>
            <a:pPr indent="0" lvl="0" marL="0" marR="0" rtl="0" algn="l">
              <a:spcBef>
                <a:spcPts val="1000"/>
              </a:spcBef>
              <a:spcAft>
                <a:spcPts val="0"/>
              </a:spcAft>
              <a:buClr>
                <a:schemeClr val="dk1"/>
              </a:buClr>
              <a:buSzPts val="2000"/>
              <a:buFont typeface="Arial"/>
              <a:buNone/>
            </a:pPr>
            <a:r>
              <a:rPr b="1" lang="en-US" sz="2000">
                <a:solidFill>
                  <a:schemeClr val="dk1"/>
                </a:solidFill>
                <a:latin typeface="Arial"/>
                <a:ea typeface="Arial"/>
                <a:cs typeface="Arial"/>
                <a:sym typeface="Arial"/>
              </a:rPr>
              <a:t>	</a:t>
            </a:r>
            <a:endParaRPr/>
          </a:p>
          <a:p>
            <a:pPr indent="0" lvl="0" marL="0" marR="0" rtl="0" algn="l">
              <a:spcBef>
                <a:spcPts val="1000"/>
              </a:spcBef>
              <a:spcAft>
                <a:spcPts val="0"/>
              </a:spcAft>
              <a:buClr>
                <a:schemeClr val="dk1"/>
              </a:buClr>
              <a:buSzPts val="2000"/>
              <a:buFont typeface="Arial"/>
              <a:buNone/>
            </a:pPr>
            <a:r>
              <a:rPr b="1" lang="en-US" sz="2000">
                <a:solidFill>
                  <a:schemeClr val="dk1"/>
                </a:solidFill>
                <a:latin typeface="Arial"/>
                <a:ea typeface="Arial"/>
                <a:cs typeface="Arial"/>
                <a:sym typeface="Arial"/>
              </a:rPr>
              <a:t>IDs may be treated in different ways, resulting in somewhat different behaviors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7. MERGE OR JOIN</a:t>
            </a:r>
            <a:endParaRPr/>
          </a:p>
        </p:txBody>
      </p:sp>
      <p:sp>
        <p:nvSpPr>
          <p:cNvPr id="373" name="Google Shape;373;p30"/>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Combine rows/tuples across two tables if they have the same key</a:t>
            </a:r>
            <a:endParaRPr/>
          </a:p>
        </p:txBody>
      </p:sp>
      <p:sp>
        <p:nvSpPr>
          <p:cNvPr id="374" name="Google Shape;374;p3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375" name="Google Shape;375;p30"/>
          <p:cNvGraphicFramePr/>
          <p:nvPr/>
        </p:nvGraphicFramePr>
        <p:xfrm>
          <a:off x="1565707" y="2468668"/>
          <a:ext cx="3000000" cy="3000000"/>
        </p:xfrm>
        <a:graphic>
          <a:graphicData uri="http://schemas.openxmlformats.org/drawingml/2006/table">
            <a:tbl>
              <a:tblPr bandRow="1" firstRow="1">
                <a:noFill/>
                <a:tableStyleId>{E6CF6A41-BDCD-44B1-963D-E83B64F01F32}</a:tableStyleId>
              </a:tblPr>
              <a:tblGrid>
                <a:gridCol w="602875"/>
                <a:gridCol w="719525"/>
                <a:gridCol w="599600"/>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bl>
          </a:graphicData>
        </a:graphic>
      </p:graphicFrame>
      <p:cxnSp>
        <p:nvCxnSpPr>
          <p:cNvPr id="376" name="Google Shape;376;p30"/>
          <p:cNvCxnSpPr/>
          <p:nvPr/>
        </p:nvCxnSpPr>
        <p:spPr>
          <a:xfrm>
            <a:off x="17174152" y="-5158134"/>
            <a:ext cx="845706" cy="6206"/>
          </a:xfrm>
          <a:prstGeom prst="straightConnector1">
            <a:avLst/>
          </a:prstGeom>
          <a:noFill/>
          <a:ln cap="flat" cmpd="sng" w="38100">
            <a:solidFill>
              <a:srgbClr val="777777"/>
            </a:solidFill>
            <a:prstDash val="solid"/>
            <a:round/>
            <a:headEnd len="sm" w="sm" type="none"/>
            <a:tailEnd len="med" w="med" type="triangle"/>
          </a:ln>
        </p:spPr>
      </p:cxnSp>
      <p:graphicFrame>
        <p:nvGraphicFramePr>
          <p:cNvPr id="377" name="Google Shape;377;p30"/>
          <p:cNvGraphicFramePr/>
          <p:nvPr/>
        </p:nvGraphicFramePr>
        <p:xfrm>
          <a:off x="4383723" y="2468668"/>
          <a:ext cx="3000000" cy="3000000"/>
        </p:xfrm>
        <a:graphic>
          <a:graphicData uri="http://schemas.openxmlformats.org/drawingml/2006/table">
            <a:tbl>
              <a:tblPr bandRow="1" firstRow="1">
                <a:noFill/>
                <a:tableStyleId>{E6CF6A41-BDCD-44B1-963D-E83B64F01F32}</a:tableStyleId>
              </a:tblPr>
              <a:tblGrid>
                <a:gridCol w="60287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graphicFrame>
        <p:nvGraphicFramePr>
          <p:cNvPr id="378" name="Google Shape;378;p30"/>
          <p:cNvGraphicFramePr/>
          <p:nvPr/>
        </p:nvGraphicFramePr>
        <p:xfrm>
          <a:off x="7261970" y="2650894"/>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bl>
          </a:graphicData>
        </a:graphic>
      </p:graphicFrame>
      <p:cxnSp>
        <p:nvCxnSpPr>
          <p:cNvPr id="379" name="Google Shape;379;p30"/>
          <p:cNvCxnSpPr/>
          <p:nvPr/>
        </p:nvCxnSpPr>
        <p:spPr>
          <a:xfrm>
            <a:off x="5856023" y="3582650"/>
            <a:ext cx="1214338" cy="0"/>
          </a:xfrm>
          <a:prstGeom prst="straightConnector1">
            <a:avLst/>
          </a:prstGeom>
          <a:noFill/>
          <a:ln cap="flat" cmpd="sng" w="38100">
            <a:solidFill>
              <a:srgbClr val="777777"/>
            </a:solidFill>
            <a:prstDash val="solid"/>
            <a:round/>
            <a:headEnd len="sm" w="sm" type="none"/>
            <a:tailEnd len="med" w="med" type="triangle"/>
          </a:ln>
        </p:spPr>
      </p:cxnSp>
      <p:sp>
        <p:nvSpPr>
          <p:cNvPr id="380" name="Google Shape;380;p30"/>
          <p:cNvSpPr txBox="1"/>
          <p:nvPr/>
        </p:nvSpPr>
        <p:spPr>
          <a:xfrm>
            <a:off x="3660270" y="3177916"/>
            <a:ext cx="6633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a:t>
            </a:r>
            <a:endParaRPr/>
          </a:p>
        </p:txBody>
      </p:sp>
      <p:sp>
        <p:nvSpPr>
          <p:cNvPr id="381" name="Google Shape;381;p30"/>
          <p:cNvSpPr txBox="1"/>
          <p:nvPr/>
        </p:nvSpPr>
        <p:spPr>
          <a:xfrm>
            <a:off x="609600" y="5067475"/>
            <a:ext cx="7288483" cy="1772619"/>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2000"/>
              <a:buFont typeface="Arial"/>
              <a:buNone/>
            </a:pPr>
            <a:r>
              <a:rPr b="1" lang="en-US" sz="2000">
                <a:solidFill>
                  <a:schemeClr val="dk1"/>
                </a:solidFill>
                <a:latin typeface="Arial"/>
                <a:ea typeface="Arial"/>
                <a:cs typeface="Arial"/>
                <a:sym typeface="Arial"/>
              </a:rPr>
              <a:t>What about IDs not present in both tables?</a:t>
            </a:r>
            <a:endParaRPr/>
          </a:p>
          <a:p>
            <a:pPr indent="0" lvl="0" marL="0" marR="0" rtl="0" algn="l">
              <a:spcBef>
                <a:spcPts val="1000"/>
              </a:spcBef>
              <a:spcAft>
                <a:spcPts val="0"/>
              </a:spcAft>
              <a:buClr>
                <a:schemeClr val="dk1"/>
              </a:buClr>
              <a:buSzPts val="2000"/>
              <a:buFont typeface="Arial"/>
              <a:buNone/>
            </a:pPr>
            <a:r>
              <a:rPr b="1" lang="en-US" sz="2000">
                <a:solidFill>
                  <a:schemeClr val="dk1"/>
                </a:solidFill>
                <a:latin typeface="Arial"/>
                <a:ea typeface="Arial"/>
                <a:cs typeface="Arial"/>
                <a:sym typeface="Arial"/>
              </a:rPr>
              <a:t>	Often need to keep them around</a:t>
            </a:r>
            <a:endParaRPr/>
          </a:p>
          <a:p>
            <a:pPr indent="0" lvl="0" marL="0" marR="0" rtl="0" algn="l">
              <a:spcBef>
                <a:spcPts val="1000"/>
              </a:spcBef>
              <a:spcAft>
                <a:spcPts val="0"/>
              </a:spcAft>
              <a:buClr>
                <a:schemeClr val="dk1"/>
              </a:buClr>
              <a:buSzPts val="2000"/>
              <a:buFont typeface="Arial"/>
              <a:buNone/>
            </a:pPr>
            <a:r>
              <a:rPr b="1" lang="en-US" sz="2000">
                <a:solidFill>
                  <a:schemeClr val="dk1"/>
                </a:solidFill>
                <a:latin typeface="Arial"/>
                <a:ea typeface="Arial"/>
                <a:cs typeface="Arial"/>
                <a:sym typeface="Arial"/>
              </a:rPr>
              <a:t>	Can “pad” with NaN</a:t>
            </a:r>
            <a:endParaRPr b="1"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7. MERGE OR JOIN</a:t>
            </a:r>
            <a:endParaRPr/>
          </a:p>
        </p:txBody>
      </p:sp>
      <p:sp>
        <p:nvSpPr>
          <p:cNvPr id="388" name="Google Shape;388;p31"/>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Combine rows/tuples across two tables if they have the same key</a:t>
            </a:r>
            <a:endParaRPr/>
          </a:p>
          <a:p>
            <a:pPr indent="0" lvl="0" marL="0" rtl="0" algn="l">
              <a:spcBef>
                <a:spcPts val="1000"/>
              </a:spcBef>
              <a:spcAft>
                <a:spcPts val="0"/>
              </a:spcAft>
              <a:buClr>
                <a:schemeClr val="dk1"/>
              </a:buClr>
              <a:buSzPts val="2000"/>
              <a:buNone/>
            </a:pPr>
            <a:r>
              <a:rPr lang="en-US"/>
              <a:t>Outer joins can be used to ”pad” IDs that don’t appear in both tables</a:t>
            </a:r>
            <a:endParaRPr/>
          </a:p>
          <a:p>
            <a:pPr indent="0" lvl="0" marL="0" rtl="0" algn="l">
              <a:spcBef>
                <a:spcPts val="1000"/>
              </a:spcBef>
              <a:spcAft>
                <a:spcPts val="0"/>
              </a:spcAft>
              <a:buClr>
                <a:schemeClr val="dk1"/>
              </a:buClr>
              <a:buSzPts val="2000"/>
              <a:buNone/>
            </a:pPr>
            <a:r>
              <a:rPr lang="en-US"/>
              <a:t>	Three variants: LEFT, RIGHT, FULL</a:t>
            </a:r>
            <a:endParaRPr/>
          </a:p>
          <a:p>
            <a:pPr indent="0" lvl="0" marL="0" rtl="0" algn="l">
              <a:spcBef>
                <a:spcPts val="1000"/>
              </a:spcBef>
              <a:spcAft>
                <a:spcPts val="0"/>
              </a:spcAft>
              <a:buClr>
                <a:schemeClr val="dk1"/>
              </a:buClr>
              <a:buSzPts val="2000"/>
              <a:buNone/>
            </a:pPr>
            <a:r>
              <a:rPr lang="en-US"/>
              <a:t>	SQL Terminology – pandas has these operations as well</a:t>
            </a:r>
            <a:endParaRPr/>
          </a:p>
        </p:txBody>
      </p:sp>
      <p:sp>
        <p:nvSpPr>
          <p:cNvPr id="389" name="Google Shape;389;p3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390" name="Google Shape;390;p31"/>
          <p:cNvGraphicFramePr/>
          <p:nvPr/>
        </p:nvGraphicFramePr>
        <p:xfrm>
          <a:off x="1829665" y="4069450"/>
          <a:ext cx="3000000" cy="3000000"/>
        </p:xfrm>
        <a:graphic>
          <a:graphicData uri="http://schemas.openxmlformats.org/drawingml/2006/table">
            <a:tbl>
              <a:tblPr bandRow="1" firstRow="1">
                <a:noFill/>
                <a:tableStyleId>{E6CF6A41-BDCD-44B1-963D-E83B64F01F32}</a:tableStyleId>
              </a:tblPr>
              <a:tblGrid>
                <a:gridCol w="602875"/>
                <a:gridCol w="719525"/>
                <a:gridCol w="599600"/>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bl>
          </a:graphicData>
        </a:graphic>
      </p:graphicFrame>
      <p:cxnSp>
        <p:nvCxnSpPr>
          <p:cNvPr id="391" name="Google Shape;391;p31"/>
          <p:cNvCxnSpPr/>
          <p:nvPr/>
        </p:nvCxnSpPr>
        <p:spPr>
          <a:xfrm>
            <a:off x="17174152" y="-5158134"/>
            <a:ext cx="845706" cy="6206"/>
          </a:xfrm>
          <a:prstGeom prst="straightConnector1">
            <a:avLst/>
          </a:prstGeom>
          <a:noFill/>
          <a:ln cap="flat" cmpd="sng" w="38100">
            <a:solidFill>
              <a:srgbClr val="777777"/>
            </a:solidFill>
            <a:prstDash val="solid"/>
            <a:round/>
            <a:headEnd len="sm" w="sm" type="none"/>
            <a:tailEnd len="med" w="med" type="triangle"/>
          </a:ln>
        </p:spPr>
      </p:cxnSp>
      <p:graphicFrame>
        <p:nvGraphicFramePr>
          <p:cNvPr id="392" name="Google Shape;392;p31"/>
          <p:cNvGraphicFramePr/>
          <p:nvPr/>
        </p:nvGraphicFramePr>
        <p:xfrm>
          <a:off x="4647681" y="4069450"/>
          <a:ext cx="3000000" cy="3000000"/>
        </p:xfrm>
        <a:graphic>
          <a:graphicData uri="http://schemas.openxmlformats.org/drawingml/2006/table">
            <a:tbl>
              <a:tblPr bandRow="1" firstRow="1">
                <a:noFill/>
                <a:tableStyleId>{E6CF6A41-BDCD-44B1-963D-E83B64F01F32}</a:tableStyleId>
              </a:tblPr>
              <a:tblGrid>
                <a:gridCol w="60287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graphicFrame>
        <p:nvGraphicFramePr>
          <p:cNvPr id="393" name="Google Shape;393;p31"/>
          <p:cNvGraphicFramePr/>
          <p:nvPr/>
        </p:nvGraphicFramePr>
        <p:xfrm>
          <a:off x="7469232" y="3932368"/>
          <a:ext cx="3000000" cy="3000000"/>
        </p:xfrm>
        <a:graphic>
          <a:graphicData uri="http://schemas.openxmlformats.org/drawingml/2006/table">
            <a:tbl>
              <a:tblPr bandRow="1" firstRow="1">
                <a:noFill/>
                <a:tableStyleId>{E6CF6A41-BDCD-44B1-963D-E83B64F01F32}</a:tableStyleId>
              </a:tblPr>
              <a:tblGrid>
                <a:gridCol w="602875"/>
                <a:gridCol w="680425"/>
                <a:gridCol w="644575"/>
                <a:gridCol w="728650"/>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solidFill>
                      <a:srgbClr val="E6797D"/>
                    </a:solidFill>
                  </a:tcPr>
                </a:tc>
                <a:tc>
                  <a:txBody>
                    <a:bodyPr/>
                    <a:lstStyle/>
                    <a:p>
                      <a:pPr indent="0" lvl="0" marL="0" marR="0" rtl="0" algn="l">
                        <a:spcBef>
                          <a:spcPts val="0"/>
                        </a:spcBef>
                        <a:spcAft>
                          <a:spcPts val="0"/>
                        </a:spcAft>
                        <a:buNone/>
                      </a:pPr>
                      <a:r>
                        <a:rPr lang="en-US" sz="1800"/>
                        <a:t>foo</a:t>
                      </a:r>
                      <a:endParaRPr/>
                    </a:p>
                  </a:txBody>
                  <a:tcPr marT="45725" marB="45725" marR="91450" marL="91450">
                    <a:solidFill>
                      <a:srgbClr val="E6797D"/>
                    </a:solidFill>
                  </a:tcPr>
                </a:tc>
                <a:tc>
                  <a:txBody>
                    <a:bodyPr/>
                    <a:lstStyle/>
                    <a:p>
                      <a:pPr indent="0" lvl="0" marL="0" marR="0" rtl="0" algn="l">
                        <a:spcBef>
                          <a:spcPts val="0"/>
                        </a:spcBef>
                        <a:spcAft>
                          <a:spcPts val="0"/>
                        </a:spcAft>
                        <a:buNone/>
                      </a:pPr>
                      <a:r>
                        <a:rPr lang="en-US" sz="1800"/>
                        <a:t>3</a:t>
                      </a:r>
                      <a:endParaRPr/>
                    </a:p>
                  </a:txBody>
                  <a:tcPr marT="45725" marB="45725" marR="91450" marL="91450">
                    <a:solidFill>
                      <a:srgbClr val="E6797D"/>
                    </a:solidFill>
                  </a:tcPr>
                </a:tc>
                <a:tc>
                  <a:txBody>
                    <a:bodyPr/>
                    <a:lstStyle/>
                    <a:p>
                      <a:pPr indent="0" lvl="0" marL="0" marR="0" rtl="0" algn="l">
                        <a:spcBef>
                          <a:spcPts val="0"/>
                        </a:spcBef>
                        <a:spcAft>
                          <a:spcPts val="0"/>
                        </a:spcAft>
                        <a:buNone/>
                      </a:pPr>
                      <a:r>
                        <a:rPr lang="en-US" sz="1800"/>
                        <a:t>NaN</a:t>
                      </a:r>
                      <a:endParaRPr sz="1800"/>
                    </a:p>
                  </a:txBody>
                  <a:tcPr marT="45725" marB="45725" marR="91450" marL="91450">
                    <a:solidFill>
                      <a:srgbClr val="E6797D"/>
                    </a:solidFill>
                  </a:tcPr>
                </a:tc>
              </a:tr>
              <a:tr h="379575">
                <a:tc>
                  <a:txBody>
                    <a:bodyPr/>
                    <a:lstStyle/>
                    <a:p>
                      <a:pPr indent="0" lvl="0" marL="0" marR="0" rtl="0" algn="l">
                        <a:spcBef>
                          <a:spcPts val="0"/>
                        </a:spcBef>
                        <a:spcAft>
                          <a:spcPts val="0"/>
                        </a:spcAft>
                        <a:buNone/>
                      </a:pPr>
                      <a:r>
                        <a:rPr lang="en-US" sz="1800"/>
                        <a:t>5</a:t>
                      </a:r>
                      <a:endParaRPr/>
                    </a:p>
                  </a:txBody>
                  <a:tcPr marT="45725" marB="45725" marR="91450" marL="91450">
                    <a:solidFill>
                      <a:srgbClr val="E6797D"/>
                    </a:solidFill>
                  </a:tcPr>
                </a:tc>
                <a:tc>
                  <a:txBody>
                    <a:bodyPr/>
                    <a:lstStyle/>
                    <a:p>
                      <a:pPr indent="0" lvl="0" marL="0" marR="0" rtl="0" algn="l">
                        <a:spcBef>
                          <a:spcPts val="0"/>
                        </a:spcBef>
                        <a:spcAft>
                          <a:spcPts val="0"/>
                        </a:spcAft>
                        <a:buNone/>
                      </a:pPr>
                      <a:r>
                        <a:rPr lang="en-US" sz="1800"/>
                        <a:t>NaN</a:t>
                      </a:r>
                      <a:endParaRPr sz="1800"/>
                    </a:p>
                  </a:txBody>
                  <a:tcPr marT="45725" marB="45725" marR="91450" marL="91450">
                    <a:solidFill>
                      <a:srgbClr val="E6797D"/>
                    </a:solidFill>
                  </a:tcPr>
                </a:tc>
                <a:tc>
                  <a:txBody>
                    <a:bodyPr/>
                    <a:lstStyle/>
                    <a:p>
                      <a:pPr indent="0" lvl="0" marL="0" marR="0" rtl="0" algn="l">
                        <a:spcBef>
                          <a:spcPts val="0"/>
                        </a:spcBef>
                        <a:spcAft>
                          <a:spcPts val="0"/>
                        </a:spcAft>
                        <a:buNone/>
                      </a:pPr>
                      <a:r>
                        <a:rPr lang="en-US" sz="1800"/>
                        <a:t>NaN</a:t>
                      </a:r>
                      <a:endParaRPr sz="1800"/>
                    </a:p>
                  </a:txBody>
                  <a:tcPr marT="45725" marB="45725" marR="91450" marL="91450">
                    <a:solidFill>
                      <a:srgbClr val="E6797D"/>
                    </a:solidFill>
                  </a:tcPr>
                </a:tc>
                <a:tc>
                  <a:txBody>
                    <a:bodyPr/>
                    <a:lstStyle/>
                    <a:p>
                      <a:pPr indent="0" lvl="0" marL="0" marR="0" rtl="0" algn="l">
                        <a:spcBef>
                          <a:spcPts val="0"/>
                        </a:spcBef>
                        <a:spcAft>
                          <a:spcPts val="0"/>
                        </a:spcAft>
                        <a:buNone/>
                      </a:pPr>
                      <a:r>
                        <a:rPr lang="en-US" sz="1800"/>
                        <a:t>8.0</a:t>
                      </a:r>
                      <a:endParaRPr/>
                    </a:p>
                  </a:txBody>
                  <a:tcPr marT="45725" marB="45725" marR="91450" marL="91450">
                    <a:solidFill>
                      <a:srgbClr val="E6797D"/>
                    </a:solidFill>
                  </a:tcPr>
                </a:tc>
              </a:tr>
            </a:tbl>
          </a:graphicData>
        </a:graphic>
      </p:graphicFrame>
      <p:cxnSp>
        <p:nvCxnSpPr>
          <p:cNvPr id="394" name="Google Shape;394;p31"/>
          <p:cNvCxnSpPr/>
          <p:nvPr/>
        </p:nvCxnSpPr>
        <p:spPr>
          <a:xfrm>
            <a:off x="6119981" y="5183432"/>
            <a:ext cx="1214338" cy="0"/>
          </a:xfrm>
          <a:prstGeom prst="straightConnector1">
            <a:avLst/>
          </a:prstGeom>
          <a:noFill/>
          <a:ln cap="flat" cmpd="sng" w="38100">
            <a:solidFill>
              <a:srgbClr val="777777"/>
            </a:solidFill>
            <a:prstDash val="solid"/>
            <a:round/>
            <a:headEnd len="sm" w="sm" type="none"/>
            <a:tailEnd len="med" w="med" type="triangle"/>
          </a:ln>
        </p:spPr>
      </p:cxnSp>
      <p:sp>
        <p:nvSpPr>
          <p:cNvPr id="395" name="Google Shape;395;p31"/>
          <p:cNvSpPr txBox="1"/>
          <p:nvPr/>
        </p:nvSpPr>
        <p:spPr>
          <a:xfrm>
            <a:off x="3924228" y="4778698"/>
            <a:ext cx="6633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DATA MANIPULATION AND COMPUTATION</a:t>
            </a:r>
            <a:endParaRPr/>
          </a:p>
        </p:txBody>
      </p:sp>
      <p:sp>
        <p:nvSpPr>
          <p:cNvPr id="104" name="Google Shape;104;p14"/>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dk1"/>
              </a:buClr>
              <a:buSzPct val="100000"/>
              <a:buNone/>
            </a:pPr>
            <a:r>
              <a:rPr lang="en-US"/>
              <a:t>Data Science == manipulating and computing on data</a:t>
            </a:r>
            <a:endParaRPr/>
          </a:p>
          <a:p>
            <a:pPr indent="0" lvl="0" marL="0" rtl="0" algn="l">
              <a:spcBef>
                <a:spcPts val="940"/>
              </a:spcBef>
              <a:spcAft>
                <a:spcPts val="0"/>
              </a:spcAft>
              <a:buClr>
                <a:schemeClr val="dk1"/>
              </a:buClr>
              <a:buSzPct val="100000"/>
              <a:buNone/>
            </a:pPr>
            <a:r>
              <a:rPr b="0" lang="en-US"/>
              <a:t>	Large to very large, but somewhat “structured” data</a:t>
            </a:r>
            <a:endParaRPr/>
          </a:p>
          <a:p>
            <a:pPr indent="0" lvl="0" marL="0" rtl="0" algn="l">
              <a:spcBef>
                <a:spcPts val="940"/>
              </a:spcBef>
              <a:spcAft>
                <a:spcPts val="0"/>
              </a:spcAft>
              <a:buClr>
                <a:schemeClr val="dk1"/>
              </a:buClr>
              <a:buSzPct val="100000"/>
              <a:buNone/>
            </a:pPr>
            <a:r>
              <a:rPr lang="en-US"/>
              <a:t>We will see several tools for doing that this semester</a:t>
            </a:r>
            <a:endParaRPr/>
          </a:p>
          <a:p>
            <a:pPr indent="0" lvl="0" marL="0" rtl="0" algn="l">
              <a:spcBef>
                <a:spcPts val="940"/>
              </a:spcBef>
              <a:spcAft>
                <a:spcPts val="0"/>
              </a:spcAft>
              <a:buClr>
                <a:schemeClr val="dk1"/>
              </a:buClr>
              <a:buSzPct val="100000"/>
              <a:buNone/>
            </a:pPr>
            <a:r>
              <a:rPr b="0" lang="en-US"/>
              <a:t>	Thousands more out there that we won’t cover</a:t>
            </a:r>
            <a:endParaRPr/>
          </a:p>
          <a:p>
            <a:pPr indent="0" lvl="0" marL="0" rtl="0" algn="l">
              <a:spcBef>
                <a:spcPts val="940"/>
              </a:spcBef>
              <a:spcAft>
                <a:spcPts val="0"/>
              </a:spcAft>
              <a:buClr>
                <a:schemeClr val="dk1"/>
              </a:buClr>
              <a:buSzPct val="100000"/>
              <a:buNone/>
            </a:pPr>
            <a:r>
              <a:rPr lang="en-US"/>
              <a:t>	</a:t>
            </a:r>
            <a:endParaRPr/>
          </a:p>
          <a:p>
            <a:pPr indent="0" lvl="0" marL="0" rtl="0" algn="l">
              <a:spcBef>
                <a:spcPts val="940"/>
              </a:spcBef>
              <a:spcAft>
                <a:spcPts val="0"/>
              </a:spcAft>
              <a:buClr>
                <a:schemeClr val="dk1"/>
              </a:buClr>
              <a:buSzPct val="100000"/>
              <a:buNone/>
            </a:pPr>
            <a:r>
              <a:rPr lang="en-US"/>
              <a:t>Need to learn to shift thinking from:</a:t>
            </a:r>
            <a:endParaRPr/>
          </a:p>
          <a:p>
            <a:pPr indent="0" lvl="0" marL="0" rtl="0" algn="l">
              <a:spcBef>
                <a:spcPts val="1008"/>
              </a:spcBef>
              <a:spcAft>
                <a:spcPts val="0"/>
              </a:spcAft>
              <a:buClr>
                <a:srgbClr val="00B050"/>
              </a:buClr>
              <a:buSzPct val="100000"/>
              <a:buNone/>
            </a:pPr>
            <a:r>
              <a:rPr i="1" lang="en-US" sz="2400">
                <a:solidFill>
                  <a:srgbClr val="00B050"/>
                </a:solidFill>
              </a:rPr>
              <a:t>	Imperative code to manipulate data structures</a:t>
            </a:r>
            <a:endParaRPr/>
          </a:p>
          <a:p>
            <a:pPr indent="0" lvl="0" marL="0" rtl="0" algn="l">
              <a:spcBef>
                <a:spcPts val="940"/>
              </a:spcBef>
              <a:spcAft>
                <a:spcPts val="0"/>
              </a:spcAft>
              <a:buClr>
                <a:schemeClr val="dk1"/>
              </a:buClr>
              <a:buSzPct val="100000"/>
              <a:buNone/>
            </a:pPr>
            <a:r>
              <a:rPr lang="en-US"/>
              <a:t>to: </a:t>
            </a:r>
            <a:endParaRPr/>
          </a:p>
          <a:p>
            <a:pPr indent="0" lvl="0" marL="0" rtl="0" algn="l">
              <a:spcBef>
                <a:spcPts val="1008"/>
              </a:spcBef>
              <a:spcAft>
                <a:spcPts val="0"/>
              </a:spcAft>
              <a:buClr>
                <a:srgbClr val="00B0F0"/>
              </a:buClr>
              <a:buSzPct val="100000"/>
              <a:buNone/>
            </a:pPr>
            <a:r>
              <a:rPr i="1" lang="en-US" sz="2400">
                <a:solidFill>
                  <a:srgbClr val="00B0F0"/>
                </a:solidFill>
              </a:rPr>
              <a:t>	Sequences/pipelines of operations on data</a:t>
            </a:r>
            <a:endParaRPr/>
          </a:p>
          <a:p>
            <a:pPr indent="0" lvl="0" marL="0" rtl="0" algn="l">
              <a:spcBef>
                <a:spcPts val="940"/>
              </a:spcBef>
              <a:spcAft>
                <a:spcPts val="0"/>
              </a:spcAft>
              <a:buClr>
                <a:schemeClr val="dk1"/>
              </a:buClr>
              <a:buSzPct val="100000"/>
              <a:buNone/>
            </a:pPr>
            <a:r>
              <a:rPr lang="en-US"/>
              <a:t>	</a:t>
            </a:r>
            <a:endParaRPr/>
          </a:p>
          <a:p>
            <a:pPr indent="0" lvl="0" marL="0" rtl="0" algn="l">
              <a:spcBef>
                <a:spcPts val="940"/>
              </a:spcBef>
              <a:spcAft>
                <a:spcPts val="0"/>
              </a:spcAft>
              <a:buClr>
                <a:schemeClr val="dk1"/>
              </a:buClr>
              <a:buSzPct val="100000"/>
              <a:buNone/>
            </a:pPr>
            <a:r>
              <a:rPr lang="en-US"/>
              <a:t>Should still know how to implement the operations themselves, especially for debugging performance (covered in classes like 420, 424), but we won’t cover that much</a:t>
            </a:r>
            <a:endParaRPr/>
          </a:p>
          <a:p>
            <a:pPr indent="0" lvl="0" marL="0" rtl="0" algn="l">
              <a:spcBef>
                <a:spcPts val="940"/>
              </a:spcBef>
              <a:spcAft>
                <a:spcPts val="0"/>
              </a:spcAft>
              <a:buClr>
                <a:schemeClr val="dk1"/>
              </a:buClr>
              <a:buSzPct val="100000"/>
              <a:buNone/>
            </a:pPr>
            <a:r>
              <a:t/>
            </a:r>
            <a:endParaRPr/>
          </a:p>
          <a:p>
            <a:pPr indent="0" lvl="0" marL="0" rtl="0" algn="l">
              <a:spcBef>
                <a:spcPts val="940"/>
              </a:spcBef>
              <a:spcAft>
                <a:spcPts val="0"/>
              </a:spcAft>
              <a:buClr>
                <a:schemeClr val="dk1"/>
              </a:buClr>
              <a:buSzPct val="100000"/>
              <a:buNone/>
            </a:pPr>
            <a:r>
              <a:t/>
            </a:r>
            <a:endParaRPr/>
          </a:p>
          <a:p>
            <a:pPr indent="0" lvl="0" marL="0" rtl="0" algn="l">
              <a:spcBef>
                <a:spcPts val="940"/>
              </a:spcBef>
              <a:spcAft>
                <a:spcPts val="0"/>
              </a:spcAft>
              <a:buClr>
                <a:schemeClr val="dk1"/>
              </a:buClr>
              <a:buSzPct val="100000"/>
              <a:buNone/>
            </a:pPr>
            <a:r>
              <a:t/>
            </a:r>
            <a:endParaRPr b="0"/>
          </a:p>
        </p:txBody>
      </p:sp>
      <p:sp>
        <p:nvSpPr>
          <p:cNvPr id="105" name="Google Shape;105;p1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SUMMARY</a:t>
            </a:r>
            <a:endParaRPr/>
          </a:p>
        </p:txBody>
      </p:sp>
      <p:sp>
        <p:nvSpPr>
          <p:cNvPr id="402" name="Google Shape;402;p32"/>
          <p:cNvSpPr txBox="1"/>
          <p:nvPr>
            <p:ph idx="1" type="body"/>
          </p:nvPr>
        </p:nvSpPr>
        <p:spPr>
          <a:xfrm>
            <a:off x="609600" y="1752601"/>
            <a:ext cx="10160000" cy="4373563"/>
          </a:xfrm>
          <a:prstGeom prst="rect">
            <a:avLst/>
          </a:prstGeom>
          <a:noFill/>
          <a:ln>
            <a:noFill/>
          </a:ln>
        </p:spPr>
        <p:txBody>
          <a:bodyPr anchorCtr="0" anchor="t" bIns="731500" lIns="91425" spcFirstLastPara="1" rIns="91425" wrap="square" tIns="45700">
            <a:normAutofit/>
          </a:bodyPr>
          <a:lstStyle/>
          <a:p>
            <a:pPr indent="-457200" lvl="0" marL="457200" rtl="0" algn="l">
              <a:spcBef>
                <a:spcPts val="0"/>
              </a:spcBef>
              <a:spcAft>
                <a:spcPts val="0"/>
              </a:spcAft>
              <a:buClr>
                <a:schemeClr val="dk1"/>
              </a:buClr>
              <a:buSzPts val="2000"/>
              <a:buFont typeface="Noto Sans Symbols"/>
              <a:buChar char="▪"/>
            </a:pPr>
            <a:r>
              <a:rPr lang="en-US"/>
              <a:t>Tables: A simple, common abstraction</a:t>
            </a:r>
            <a:endParaRPr/>
          </a:p>
          <a:p>
            <a:pPr indent="-457200" lvl="1" marL="914400" rtl="0" algn="l">
              <a:spcBef>
                <a:spcPts val="0"/>
              </a:spcBef>
              <a:spcAft>
                <a:spcPts val="0"/>
              </a:spcAft>
              <a:buClr>
                <a:schemeClr val="dk1"/>
              </a:buClr>
              <a:buSzPts val="2000"/>
              <a:buFont typeface="Noto Sans Symbols"/>
              <a:buChar char="▪"/>
            </a:pPr>
            <a:r>
              <a:rPr lang="en-US"/>
              <a:t>Subsumes a set of “strings” – a common input</a:t>
            </a:r>
            <a:endParaRPr/>
          </a:p>
          <a:p>
            <a:pPr indent="-330200" lvl="0" marL="457200" rtl="0" algn="l">
              <a:spcBef>
                <a:spcPts val="0"/>
              </a:spcBef>
              <a:spcAft>
                <a:spcPts val="0"/>
              </a:spcAft>
              <a:buClr>
                <a:schemeClr val="dk1"/>
              </a:buClr>
              <a:buSzPts val="2000"/>
              <a:buFont typeface="Noto Sans Symbols"/>
              <a:buNone/>
            </a:pPr>
            <a:r>
              <a:t/>
            </a:r>
            <a:endParaRPr/>
          </a:p>
          <a:p>
            <a:pPr indent="-457200" lvl="0" marL="457200" rtl="0" algn="l">
              <a:spcBef>
                <a:spcPts val="600"/>
              </a:spcBef>
              <a:spcAft>
                <a:spcPts val="0"/>
              </a:spcAft>
              <a:buClr>
                <a:schemeClr val="dk1"/>
              </a:buClr>
              <a:buSzPts val="2000"/>
              <a:buFont typeface="Noto Sans Symbols"/>
              <a:buChar char="▪"/>
            </a:pPr>
            <a:r>
              <a:rPr lang="en-US"/>
              <a:t>Operations</a:t>
            </a:r>
            <a:endParaRPr/>
          </a:p>
          <a:p>
            <a:pPr indent="-457200" lvl="1" marL="914400" rtl="0" algn="l">
              <a:spcBef>
                <a:spcPts val="600"/>
              </a:spcBef>
              <a:spcAft>
                <a:spcPts val="0"/>
              </a:spcAft>
              <a:buSzPts val="2000"/>
              <a:buFont typeface="Noto Sans Symbols"/>
              <a:buChar char="▪"/>
            </a:pPr>
            <a:r>
              <a:rPr lang="en-US"/>
              <a:t>Select, Map, Aggregate, Reduce, Join/Merge, Union/Concat, Group By</a:t>
            </a:r>
            <a:endParaRPr/>
          </a:p>
          <a:p>
            <a:pPr indent="-330200" lvl="0" marL="457200" rtl="0" algn="l">
              <a:spcBef>
                <a:spcPts val="0"/>
              </a:spcBef>
              <a:spcAft>
                <a:spcPts val="0"/>
              </a:spcAft>
              <a:buClr>
                <a:schemeClr val="dk1"/>
              </a:buClr>
              <a:buSzPts val="2000"/>
              <a:buFont typeface="Noto Sans Symbols"/>
              <a:buNone/>
            </a:pPr>
            <a:r>
              <a:t/>
            </a:r>
            <a:endParaRPr/>
          </a:p>
          <a:p>
            <a:pPr indent="-457200" lvl="0" marL="457200" rtl="0" algn="l">
              <a:spcBef>
                <a:spcPts val="600"/>
              </a:spcBef>
              <a:spcAft>
                <a:spcPts val="0"/>
              </a:spcAft>
              <a:buClr>
                <a:schemeClr val="dk1"/>
              </a:buClr>
              <a:buSzPts val="2000"/>
              <a:buFont typeface="Noto Sans Symbols"/>
              <a:buChar char="▪"/>
            </a:pPr>
            <a:r>
              <a:rPr lang="en-US"/>
              <a:t>In a given system/language, the operations may be named differently</a:t>
            </a:r>
            <a:endParaRPr/>
          </a:p>
          <a:p>
            <a:pPr indent="-457200" lvl="1" marL="914400" rtl="0" algn="l">
              <a:spcBef>
                <a:spcPts val="600"/>
              </a:spcBef>
              <a:spcAft>
                <a:spcPts val="0"/>
              </a:spcAft>
              <a:buSzPts val="2000"/>
              <a:buFont typeface="Noto Sans Symbols"/>
              <a:buChar char="▪"/>
            </a:pPr>
            <a:r>
              <a:rPr lang="en-US"/>
              <a:t>E.g., SQL uses “join”, whereas Pandas uses “merge”</a:t>
            </a:r>
            <a:endParaRPr/>
          </a:p>
          <a:p>
            <a:pPr indent="-330200" lvl="1" marL="914400" rtl="0" algn="l">
              <a:spcBef>
                <a:spcPts val="0"/>
              </a:spcBef>
              <a:spcAft>
                <a:spcPts val="0"/>
              </a:spcAft>
              <a:buSzPts val="2000"/>
              <a:buFont typeface="Noto Sans Symbols"/>
              <a:buNone/>
            </a:pPr>
            <a:r>
              <a:t/>
            </a:r>
            <a:endParaRPr/>
          </a:p>
          <a:p>
            <a:pPr indent="-457200" lvl="0" marL="457200" rtl="0" algn="l">
              <a:spcBef>
                <a:spcPts val="0"/>
              </a:spcBef>
              <a:spcAft>
                <a:spcPts val="0"/>
              </a:spcAft>
              <a:buClr>
                <a:schemeClr val="dk1"/>
              </a:buClr>
              <a:buSzPts val="2000"/>
              <a:buFont typeface="Noto Sans Symbols"/>
              <a:buChar char="▪"/>
            </a:pPr>
            <a:r>
              <a:rPr lang="en-US"/>
              <a:t>Subtle variations in the definitions, especially for more complex operations</a:t>
            </a:r>
            <a:endParaRPr/>
          </a:p>
        </p:txBody>
      </p:sp>
      <p:sp>
        <p:nvSpPr>
          <p:cNvPr id="403" name="Google Shape;403;p3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3"/>
          <p:cNvSpPr txBox="1"/>
          <p:nvPr>
            <p:ph type="title"/>
          </p:nvPr>
        </p:nvSpPr>
        <p:spPr>
          <a:xfrm>
            <a:off x="609600" y="492025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HOW MANY GROUPS IN THE ANSWER?</a:t>
            </a:r>
            <a:endParaRPr/>
          </a:p>
        </p:txBody>
      </p:sp>
      <p:sp>
        <p:nvSpPr>
          <p:cNvPr id="410" name="Google Shape;410;p33"/>
          <p:cNvSpPr txBox="1"/>
          <p:nvPr>
            <p:ph idx="1" type="body"/>
          </p:nvPr>
        </p:nvSpPr>
        <p:spPr>
          <a:xfrm>
            <a:off x="7554278" y="1752600"/>
            <a:ext cx="3215322" cy="4373563"/>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Clr>
                <a:schemeClr val="dk1"/>
              </a:buClr>
              <a:buSzPts val="2000"/>
              <a:buFont typeface="Arial Black"/>
              <a:buAutoNum type="alphaUcPeriod"/>
            </a:pPr>
            <a:r>
              <a:rPr lang="en-US"/>
              <a:t>1</a:t>
            </a:r>
            <a:endParaRPr/>
          </a:p>
          <a:p>
            <a:pPr indent="-457200" lvl="0" marL="457200" rtl="0" algn="l">
              <a:spcBef>
                <a:spcPts val="1000"/>
              </a:spcBef>
              <a:spcAft>
                <a:spcPts val="0"/>
              </a:spcAft>
              <a:buClr>
                <a:schemeClr val="dk1"/>
              </a:buClr>
              <a:buSzPts val="2000"/>
              <a:buFont typeface="Arial Black"/>
              <a:buAutoNum type="alphaUcPeriod"/>
            </a:pPr>
            <a:r>
              <a:rPr lang="en-US"/>
              <a:t>3</a:t>
            </a:r>
            <a:endParaRPr/>
          </a:p>
          <a:p>
            <a:pPr indent="-457200" lvl="0" marL="457200" rtl="0" algn="l">
              <a:spcBef>
                <a:spcPts val="1000"/>
              </a:spcBef>
              <a:spcAft>
                <a:spcPts val="0"/>
              </a:spcAft>
              <a:buClr>
                <a:schemeClr val="dk1"/>
              </a:buClr>
              <a:buSzPts val="2000"/>
              <a:buFont typeface="Arial Black"/>
              <a:buAutoNum type="alphaUcPeriod"/>
            </a:pPr>
            <a:r>
              <a:rPr lang="en-US"/>
              <a:t>5</a:t>
            </a:r>
            <a:endParaRPr/>
          </a:p>
          <a:p>
            <a:pPr indent="-457200" lvl="0" marL="457200" rtl="0" algn="l">
              <a:spcBef>
                <a:spcPts val="1000"/>
              </a:spcBef>
              <a:spcAft>
                <a:spcPts val="0"/>
              </a:spcAft>
              <a:buClr>
                <a:schemeClr val="dk1"/>
              </a:buClr>
              <a:buSzPts val="2000"/>
              <a:buFont typeface="Arial Black"/>
              <a:buAutoNum type="alphaUcPeriod"/>
            </a:pPr>
            <a:r>
              <a:rPr lang="en-US"/>
              <a:t>8</a:t>
            </a:r>
            <a:endParaRPr/>
          </a:p>
        </p:txBody>
      </p:sp>
      <p:graphicFrame>
        <p:nvGraphicFramePr>
          <p:cNvPr id="411" name="Google Shape;411;p33"/>
          <p:cNvGraphicFramePr/>
          <p:nvPr/>
        </p:nvGraphicFramePr>
        <p:xfrm>
          <a:off x="1981201" y="229668"/>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baz</a:t>
                      </a:r>
                      <a:endParaRPr sz="1800"/>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baz</a:t>
                      </a:r>
                      <a:endParaRPr sz="1800"/>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412" name="Google Shape;412;p33"/>
          <p:cNvSpPr txBox="1"/>
          <p:nvPr/>
        </p:nvSpPr>
        <p:spPr>
          <a:xfrm>
            <a:off x="4963651" y="1360151"/>
            <a:ext cx="17934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Group By ‘A’</a:t>
            </a:r>
            <a:endParaRPr sz="1800">
              <a:solidFill>
                <a:schemeClr val="dk1"/>
              </a:solidFill>
              <a:latin typeface="Arial"/>
              <a:ea typeface="Arial"/>
              <a:cs typeface="Arial"/>
              <a:sym typeface="Arial"/>
            </a:endParaRPr>
          </a:p>
        </p:txBody>
      </p:sp>
      <p:cxnSp>
        <p:nvCxnSpPr>
          <p:cNvPr id="413" name="Google Shape;413;p33"/>
          <p:cNvCxnSpPr/>
          <p:nvPr/>
        </p:nvCxnSpPr>
        <p:spPr>
          <a:xfrm>
            <a:off x="4963651" y="1937742"/>
            <a:ext cx="1984201" cy="0"/>
          </a:xfrm>
          <a:prstGeom prst="straightConnector1">
            <a:avLst/>
          </a:prstGeom>
          <a:noFill/>
          <a:ln cap="flat" cmpd="sng" w="38100">
            <a:solidFill>
              <a:srgbClr val="777777"/>
            </a:solidFill>
            <a:prstDash val="solid"/>
            <a:round/>
            <a:headEnd len="sm" w="sm" type="none"/>
            <a:tailEnd len="med" w="med" type="triangle"/>
          </a:ln>
        </p:spPr>
      </p:cxnSp>
      <p:sp>
        <p:nvSpPr>
          <p:cNvPr id="414" name="Google Shape;414;p33"/>
          <p:cNvSpPr txBox="1"/>
          <p:nvPr/>
        </p:nvSpPr>
        <p:spPr>
          <a:xfrm>
            <a:off x="9305731" y="4735592"/>
            <a:ext cx="239485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foo -&gt;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baz -&gt;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bar -&gt; …</a:t>
            </a:r>
            <a:endParaRPr/>
          </a:p>
        </p:txBody>
      </p:sp>
      <p:sp>
        <p:nvSpPr>
          <p:cNvPr id="415" name="Google Shape;415;p33"/>
          <p:cNvSpPr/>
          <p:nvPr/>
        </p:nvSpPr>
        <p:spPr>
          <a:xfrm>
            <a:off x="7377404" y="2183363"/>
            <a:ext cx="1013927" cy="416768"/>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3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aphicFrame>
        <p:nvGraphicFramePr>
          <p:cNvPr id="422" name="Google Shape;422;p34"/>
          <p:cNvGraphicFramePr/>
          <p:nvPr/>
        </p:nvGraphicFramePr>
        <p:xfrm>
          <a:off x="1981201" y="229668"/>
          <a:ext cx="3000000" cy="3000000"/>
        </p:xfrm>
        <a:graphic>
          <a:graphicData uri="http://schemas.openxmlformats.org/drawingml/2006/table">
            <a:tbl>
              <a:tblPr bandRow="1" firstRow="1">
                <a:noFill/>
                <a:tableStyleId>{E6CF6A41-BDCD-44B1-963D-E83B64F01F32}</a:tableStyleId>
              </a:tblPr>
              <a:tblGrid>
                <a:gridCol w="602875"/>
                <a:gridCol w="719525"/>
                <a:gridCol w="599600"/>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6.6</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baz</a:t>
                      </a:r>
                      <a:endParaRPr sz="1800"/>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4.7</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3.1</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baz</a:t>
                      </a:r>
                      <a:endParaRPr sz="1800"/>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8</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423" name="Google Shape;423;p34"/>
          <p:cNvSpPr txBox="1"/>
          <p:nvPr/>
        </p:nvSpPr>
        <p:spPr>
          <a:xfrm>
            <a:off x="4963651" y="1360152"/>
            <a:ext cx="17934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Group By ‘A’, ‘B’</a:t>
            </a:r>
            <a:endParaRPr/>
          </a:p>
        </p:txBody>
      </p:sp>
      <p:cxnSp>
        <p:nvCxnSpPr>
          <p:cNvPr id="424" name="Google Shape;424;p34"/>
          <p:cNvCxnSpPr/>
          <p:nvPr/>
        </p:nvCxnSpPr>
        <p:spPr>
          <a:xfrm>
            <a:off x="4963651" y="1937742"/>
            <a:ext cx="1984201" cy="0"/>
          </a:xfrm>
          <a:prstGeom prst="straightConnector1">
            <a:avLst/>
          </a:prstGeom>
          <a:noFill/>
          <a:ln cap="flat" cmpd="sng" w="38100">
            <a:solidFill>
              <a:srgbClr val="777777"/>
            </a:solidFill>
            <a:prstDash val="solid"/>
            <a:round/>
            <a:headEnd len="sm" w="sm" type="none"/>
            <a:tailEnd len="med" w="med" type="triangle"/>
          </a:ln>
        </p:spPr>
      </p:cxnSp>
      <p:sp>
        <p:nvSpPr>
          <p:cNvPr id="425" name="Google Shape;425;p34"/>
          <p:cNvSpPr txBox="1"/>
          <p:nvPr/>
        </p:nvSpPr>
        <p:spPr>
          <a:xfrm>
            <a:off x="609600" y="4920258"/>
            <a:ext cx="7721600" cy="13716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chemeClr val="dk2"/>
              </a:buClr>
              <a:buSzPts val="3600"/>
              <a:buFont typeface="Arial Black"/>
              <a:buNone/>
            </a:pPr>
            <a:r>
              <a:rPr lang="en-US" sz="3600" cap="none">
                <a:solidFill>
                  <a:schemeClr val="dk2"/>
                </a:solidFill>
                <a:latin typeface="Arial Black"/>
                <a:ea typeface="Arial Black"/>
                <a:cs typeface="Arial Black"/>
                <a:sym typeface="Arial Black"/>
              </a:rPr>
              <a:t>HOW MANY GROUPS IN THE ANSWER?</a:t>
            </a:r>
            <a:endParaRPr/>
          </a:p>
        </p:txBody>
      </p:sp>
      <p:sp>
        <p:nvSpPr>
          <p:cNvPr id="426" name="Google Shape;426;p34"/>
          <p:cNvSpPr txBox="1"/>
          <p:nvPr/>
        </p:nvSpPr>
        <p:spPr>
          <a:xfrm>
            <a:off x="7554278" y="1752600"/>
            <a:ext cx="3215322" cy="4373563"/>
          </a:xfrm>
          <a:prstGeom prst="rect">
            <a:avLst/>
          </a:prstGeom>
          <a:noFill/>
          <a:ln>
            <a:noFill/>
          </a:ln>
        </p:spPr>
        <p:txBody>
          <a:bodyPr anchorCtr="0" anchor="t" bIns="45700" lIns="91425" spcFirstLastPara="1" rIns="91425" wrap="square" tIns="45700">
            <a:normAutofit/>
          </a:bodyPr>
          <a:lstStyle/>
          <a:p>
            <a:pPr indent="-457200" lvl="0" marL="457200" marR="0" rtl="0" algn="l">
              <a:spcBef>
                <a:spcPts val="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1</a:t>
            </a:r>
            <a:endParaRPr/>
          </a:p>
          <a:p>
            <a:pPr indent="-457200" lvl="0" marL="457200" marR="0" rtl="0" algn="l">
              <a:spcBef>
                <a:spcPts val="100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3</a:t>
            </a:r>
            <a:endParaRPr/>
          </a:p>
          <a:p>
            <a:pPr indent="-457200" lvl="0" marL="457200" marR="0" rtl="0" algn="l">
              <a:spcBef>
                <a:spcPts val="100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4</a:t>
            </a:r>
            <a:endParaRPr/>
          </a:p>
          <a:p>
            <a:pPr indent="-457200" lvl="0" marL="457200" marR="0" rtl="0" algn="l">
              <a:spcBef>
                <a:spcPts val="100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6</a:t>
            </a:r>
            <a:endParaRPr/>
          </a:p>
        </p:txBody>
      </p:sp>
      <p:sp>
        <p:nvSpPr>
          <p:cNvPr id="427" name="Google Shape;427;p34"/>
          <p:cNvSpPr txBox="1"/>
          <p:nvPr/>
        </p:nvSpPr>
        <p:spPr>
          <a:xfrm>
            <a:off x="9305731" y="4735592"/>
            <a:ext cx="2394857"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(foo, 3) -&gt;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(baz, 2) -&gt;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(foo, 4) -&gt;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(baz, 3) -&gt;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(bar, 1) -&gt;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(bar, 2) -&gt; ...</a:t>
            </a:r>
            <a:endParaRPr/>
          </a:p>
        </p:txBody>
      </p:sp>
      <p:sp>
        <p:nvSpPr>
          <p:cNvPr id="428" name="Google Shape;428;p34"/>
          <p:cNvSpPr/>
          <p:nvPr/>
        </p:nvSpPr>
        <p:spPr>
          <a:xfrm>
            <a:off x="7402286" y="3046603"/>
            <a:ext cx="1013927" cy="416768"/>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3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aphicFrame>
        <p:nvGraphicFramePr>
          <p:cNvPr id="435" name="Google Shape;435;p35"/>
          <p:cNvGraphicFramePr/>
          <p:nvPr/>
        </p:nvGraphicFramePr>
        <p:xfrm>
          <a:off x="1704995" y="160183"/>
          <a:ext cx="3000000" cy="3000000"/>
        </p:xfrm>
        <a:graphic>
          <a:graphicData uri="http://schemas.openxmlformats.org/drawingml/2006/table">
            <a:tbl>
              <a:tblPr bandRow="1" firstRow="1">
                <a:noFill/>
                <a:tableStyleId>{E6CF6A41-BDCD-44B1-963D-E83B64F01F32}</a:tableStyleId>
              </a:tblPr>
              <a:tblGrid>
                <a:gridCol w="602875"/>
                <a:gridCol w="719525"/>
                <a:gridCol w="599600"/>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bl>
          </a:graphicData>
        </a:graphic>
      </p:graphicFrame>
      <p:graphicFrame>
        <p:nvGraphicFramePr>
          <p:cNvPr id="436" name="Google Shape;436;p35"/>
          <p:cNvGraphicFramePr/>
          <p:nvPr/>
        </p:nvGraphicFramePr>
        <p:xfrm>
          <a:off x="4523011" y="160183"/>
          <a:ext cx="3000000" cy="3000000"/>
        </p:xfrm>
        <a:graphic>
          <a:graphicData uri="http://schemas.openxmlformats.org/drawingml/2006/table">
            <a:tbl>
              <a:tblPr bandRow="1" firstRow="1">
                <a:noFill/>
                <a:tableStyleId>{E6CF6A41-BDCD-44B1-963D-E83B64F01F32}</a:tableStyleId>
              </a:tblPr>
              <a:tblGrid>
                <a:gridCol w="60287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437" name="Google Shape;437;p35"/>
          <p:cNvSpPr txBox="1"/>
          <p:nvPr/>
        </p:nvSpPr>
        <p:spPr>
          <a:xfrm>
            <a:off x="3799558" y="869431"/>
            <a:ext cx="6633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a:t>
            </a:r>
            <a:endParaRPr/>
          </a:p>
        </p:txBody>
      </p:sp>
      <p:sp>
        <p:nvSpPr>
          <p:cNvPr id="438" name="Google Shape;438;p35"/>
          <p:cNvSpPr txBox="1"/>
          <p:nvPr/>
        </p:nvSpPr>
        <p:spPr>
          <a:xfrm>
            <a:off x="609600" y="4920258"/>
            <a:ext cx="7721600" cy="13716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chemeClr val="dk2"/>
              </a:buClr>
              <a:buSzPts val="3600"/>
              <a:buFont typeface="Arial Black"/>
              <a:buNone/>
            </a:pPr>
            <a:r>
              <a:rPr lang="en-US" sz="3600" cap="none">
                <a:solidFill>
                  <a:schemeClr val="dk2"/>
                </a:solidFill>
                <a:latin typeface="Arial Black"/>
                <a:ea typeface="Arial Black"/>
                <a:cs typeface="Arial Black"/>
                <a:sym typeface="Arial Black"/>
              </a:rPr>
              <a:t>HOW MANY TUPLES IN THE ANSWER?</a:t>
            </a:r>
            <a:endParaRPr/>
          </a:p>
        </p:txBody>
      </p:sp>
      <p:sp>
        <p:nvSpPr>
          <p:cNvPr id="439" name="Google Shape;439;p35"/>
          <p:cNvSpPr txBox="1"/>
          <p:nvPr/>
        </p:nvSpPr>
        <p:spPr>
          <a:xfrm>
            <a:off x="7554278" y="1752600"/>
            <a:ext cx="3215322" cy="4373563"/>
          </a:xfrm>
          <a:prstGeom prst="rect">
            <a:avLst/>
          </a:prstGeom>
          <a:noFill/>
          <a:ln>
            <a:noFill/>
          </a:ln>
        </p:spPr>
        <p:txBody>
          <a:bodyPr anchorCtr="0" anchor="t" bIns="45700" lIns="91425" spcFirstLastPara="1" rIns="91425" wrap="square" tIns="45700">
            <a:normAutofit/>
          </a:bodyPr>
          <a:lstStyle/>
          <a:p>
            <a:pPr indent="-457200" lvl="0" marL="457200" marR="0" rtl="0" algn="l">
              <a:spcBef>
                <a:spcPts val="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1</a:t>
            </a:r>
            <a:endParaRPr/>
          </a:p>
          <a:p>
            <a:pPr indent="-457200" lvl="0" marL="457200" marR="0" rtl="0" algn="l">
              <a:spcBef>
                <a:spcPts val="100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2</a:t>
            </a:r>
            <a:endParaRPr/>
          </a:p>
          <a:p>
            <a:pPr indent="-457200" lvl="0" marL="457200" marR="0" rtl="0" algn="l">
              <a:spcBef>
                <a:spcPts val="100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4</a:t>
            </a:r>
            <a:endParaRPr/>
          </a:p>
          <a:p>
            <a:pPr indent="-457200" lvl="0" marL="457200" marR="0" rtl="0" algn="l">
              <a:spcBef>
                <a:spcPts val="100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6</a:t>
            </a:r>
            <a:endParaRPr/>
          </a:p>
        </p:txBody>
      </p:sp>
      <p:sp>
        <p:nvSpPr>
          <p:cNvPr id="440" name="Google Shape;440;p35"/>
          <p:cNvSpPr txBox="1"/>
          <p:nvPr/>
        </p:nvSpPr>
        <p:spPr>
          <a:xfrm>
            <a:off x="9305731" y="4735592"/>
            <a:ext cx="2394857"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Inner join:</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1 – XX</a:t>
            </a:r>
            <a:endParaRPr/>
          </a:p>
          <a:p>
            <a:pPr indent="0" lvl="0" marL="0" marR="0" rtl="0" algn="ctr">
              <a:spcBef>
                <a:spcPts val="0"/>
              </a:spcBef>
              <a:spcAft>
                <a:spcPts val="0"/>
              </a:spcAft>
              <a:buNone/>
            </a:pPr>
            <a:r>
              <a:rPr lang="en-US" sz="1800">
                <a:solidFill>
                  <a:schemeClr val="dk2"/>
                </a:solidFill>
                <a:latin typeface="Arial"/>
                <a:ea typeface="Arial"/>
                <a:cs typeface="Arial"/>
                <a:sym typeface="Arial"/>
              </a:rPr>
              <a:t>2 – 2 !!</a:t>
            </a:r>
            <a:endParaRPr/>
          </a:p>
          <a:p>
            <a:pPr indent="0" lvl="0" marL="0" marR="0" rtl="0" algn="ctr">
              <a:spcBef>
                <a:spcPts val="0"/>
              </a:spcBef>
              <a:spcAft>
                <a:spcPts val="0"/>
              </a:spcAft>
              <a:buNone/>
            </a:pPr>
            <a:r>
              <a:rPr lang="en-US" sz="1800">
                <a:solidFill>
                  <a:schemeClr val="dk2"/>
                </a:solidFill>
                <a:latin typeface="Arial"/>
                <a:ea typeface="Arial"/>
                <a:cs typeface="Arial"/>
                <a:sym typeface="Arial"/>
              </a:rPr>
              <a:t>4 – 4 !!</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5 – XX</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XX – 6</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XX – 7</a:t>
            </a:r>
            <a:endParaRPr/>
          </a:p>
        </p:txBody>
      </p:sp>
      <p:sp>
        <p:nvSpPr>
          <p:cNvPr id="441" name="Google Shape;441;p35"/>
          <p:cNvSpPr/>
          <p:nvPr/>
        </p:nvSpPr>
        <p:spPr>
          <a:xfrm>
            <a:off x="7402286" y="2181966"/>
            <a:ext cx="1013927" cy="416768"/>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3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aphicFrame>
        <p:nvGraphicFramePr>
          <p:cNvPr id="448" name="Google Shape;448;p36"/>
          <p:cNvGraphicFramePr/>
          <p:nvPr/>
        </p:nvGraphicFramePr>
        <p:xfrm>
          <a:off x="1704995" y="160183"/>
          <a:ext cx="3000000" cy="3000000"/>
        </p:xfrm>
        <a:graphic>
          <a:graphicData uri="http://schemas.openxmlformats.org/drawingml/2006/table">
            <a:tbl>
              <a:tblPr bandRow="1" firstRow="1">
                <a:noFill/>
                <a:tableStyleId>{E6CF6A41-BDCD-44B1-963D-E83B64F01F32}</a:tableStyleId>
              </a:tblPr>
              <a:tblGrid>
                <a:gridCol w="602875"/>
                <a:gridCol w="719525"/>
                <a:gridCol w="599600"/>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bar</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r>
              <a:tr h="379575">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foo</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bl>
          </a:graphicData>
        </a:graphic>
      </p:graphicFrame>
      <p:graphicFrame>
        <p:nvGraphicFramePr>
          <p:cNvPr id="449" name="Google Shape;449;p36"/>
          <p:cNvGraphicFramePr/>
          <p:nvPr/>
        </p:nvGraphicFramePr>
        <p:xfrm>
          <a:off x="4523011" y="160183"/>
          <a:ext cx="3000000" cy="3000000"/>
        </p:xfrm>
        <a:graphic>
          <a:graphicData uri="http://schemas.openxmlformats.org/drawingml/2006/table">
            <a:tbl>
              <a:tblPr bandRow="1" firstRow="1">
                <a:noFill/>
                <a:tableStyleId>{E6CF6A41-BDCD-44B1-963D-E83B64F01F32}</a:tableStyleId>
              </a:tblPr>
              <a:tblGrid>
                <a:gridCol w="602875"/>
                <a:gridCol w="7345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1.2</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2.5</a:t>
                      </a:r>
                      <a:endParaRPr/>
                    </a:p>
                  </a:txBody>
                  <a:tcPr marT="45725" marB="45725" marR="91450" marL="91450"/>
                </a:tc>
              </a:tr>
              <a:tr h="379575">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2.3</a:t>
                      </a:r>
                      <a:endParaRPr/>
                    </a:p>
                  </a:txBody>
                  <a:tcPr marT="45725" marB="45725" marR="91450" marL="91450"/>
                </a:tc>
              </a:tr>
              <a:tr h="379575">
                <a:tc>
                  <a:txBody>
                    <a:bodyPr/>
                    <a:lstStyle/>
                    <a:p>
                      <a:pPr indent="0" lvl="0" marL="0" marR="0" rtl="0" algn="l">
                        <a:spcBef>
                          <a:spcPts val="0"/>
                        </a:spcBef>
                        <a:spcAft>
                          <a:spcPts val="0"/>
                        </a:spcAft>
                        <a:buNone/>
                      </a:pPr>
                      <a:r>
                        <a:rPr lang="en-US" sz="1800"/>
                        <a:t>7</a:t>
                      </a:r>
                      <a:endParaRPr/>
                    </a:p>
                  </a:txBody>
                  <a:tcPr marT="45725" marB="45725" marR="91450" marL="91450"/>
                </a:tc>
                <a:tc>
                  <a:txBody>
                    <a:bodyPr/>
                    <a:lstStyle/>
                    <a:p>
                      <a:pPr indent="0" lvl="0" marL="0" marR="0" rtl="0" algn="l">
                        <a:spcBef>
                          <a:spcPts val="0"/>
                        </a:spcBef>
                        <a:spcAft>
                          <a:spcPts val="0"/>
                        </a:spcAft>
                        <a:buNone/>
                      </a:pPr>
                      <a:r>
                        <a:rPr lang="en-US" sz="1800"/>
                        <a:t>8.0</a:t>
                      </a:r>
                      <a:endParaRPr/>
                    </a:p>
                  </a:txBody>
                  <a:tcPr marT="45725" marB="45725" marR="91450" marL="91450"/>
                </a:tc>
              </a:tr>
            </a:tbl>
          </a:graphicData>
        </a:graphic>
      </p:graphicFrame>
      <p:sp>
        <p:nvSpPr>
          <p:cNvPr id="450" name="Google Shape;450;p36"/>
          <p:cNvSpPr txBox="1"/>
          <p:nvPr/>
        </p:nvSpPr>
        <p:spPr>
          <a:xfrm>
            <a:off x="3695048" y="816726"/>
            <a:ext cx="6633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a:t>
            </a:r>
            <a:endParaRPr/>
          </a:p>
        </p:txBody>
      </p:sp>
      <p:sp>
        <p:nvSpPr>
          <p:cNvPr id="451" name="Google Shape;451;p36"/>
          <p:cNvSpPr txBox="1"/>
          <p:nvPr/>
        </p:nvSpPr>
        <p:spPr>
          <a:xfrm>
            <a:off x="2269311" y="2376715"/>
            <a:ext cx="382668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FULL OUTER JOIN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All IDs will be present in the answer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With NaNs</a:t>
            </a:r>
            <a:endParaRPr sz="1800">
              <a:solidFill>
                <a:schemeClr val="dk1"/>
              </a:solidFill>
              <a:latin typeface="Arial"/>
              <a:ea typeface="Arial"/>
              <a:cs typeface="Arial"/>
              <a:sym typeface="Arial"/>
            </a:endParaRPr>
          </a:p>
        </p:txBody>
      </p:sp>
      <p:sp>
        <p:nvSpPr>
          <p:cNvPr id="452" name="Google Shape;452;p36"/>
          <p:cNvSpPr txBox="1"/>
          <p:nvPr/>
        </p:nvSpPr>
        <p:spPr>
          <a:xfrm>
            <a:off x="13462000" y="297688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p36"/>
          <p:cNvSpPr txBox="1"/>
          <p:nvPr/>
        </p:nvSpPr>
        <p:spPr>
          <a:xfrm>
            <a:off x="609600" y="4920258"/>
            <a:ext cx="7721600" cy="13716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chemeClr val="dk2"/>
              </a:buClr>
              <a:buSzPts val="3600"/>
              <a:buFont typeface="Arial Black"/>
              <a:buNone/>
            </a:pPr>
            <a:r>
              <a:rPr lang="en-US" sz="3600" cap="none">
                <a:solidFill>
                  <a:schemeClr val="dk2"/>
                </a:solidFill>
                <a:latin typeface="Arial Black"/>
                <a:ea typeface="Arial Black"/>
                <a:cs typeface="Arial Black"/>
                <a:sym typeface="Arial Black"/>
              </a:rPr>
              <a:t>HOW MANY TUPLES IN THE ANSWER?</a:t>
            </a:r>
            <a:endParaRPr/>
          </a:p>
        </p:txBody>
      </p:sp>
      <p:sp>
        <p:nvSpPr>
          <p:cNvPr id="454" name="Google Shape;454;p36"/>
          <p:cNvSpPr txBox="1"/>
          <p:nvPr/>
        </p:nvSpPr>
        <p:spPr>
          <a:xfrm>
            <a:off x="7554278" y="1752600"/>
            <a:ext cx="3215322" cy="4373563"/>
          </a:xfrm>
          <a:prstGeom prst="rect">
            <a:avLst/>
          </a:prstGeom>
          <a:noFill/>
          <a:ln>
            <a:noFill/>
          </a:ln>
        </p:spPr>
        <p:txBody>
          <a:bodyPr anchorCtr="0" anchor="t" bIns="45700" lIns="91425" spcFirstLastPara="1" rIns="91425" wrap="square" tIns="45700">
            <a:normAutofit/>
          </a:bodyPr>
          <a:lstStyle/>
          <a:p>
            <a:pPr indent="-457200" lvl="0" marL="457200" marR="0" rtl="0" algn="l">
              <a:spcBef>
                <a:spcPts val="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1</a:t>
            </a:r>
            <a:endParaRPr/>
          </a:p>
          <a:p>
            <a:pPr indent="-457200" lvl="0" marL="457200" marR="0" rtl="0" algn="l">
              <a:spcBef>
                <a:spcPts val="100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4</a:t>
            </a:r>
            <a:endParaRPr/>
          </a:p>
          <a:p>
            <a:pPr indent="-457200" lvl="0" marL="457200" marR="0" rtl="0" algn="l">
              <a:spcBef>
                <a:spcPts val="100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6</a:t>
            </a:r>
            <a:endParaRPr/>
          </a:p>
          <a:p>
            <a:pPr indent="-457200" lvl="0" marL="457200" marR="0" rtl="0" algn="l">
              <a:spcBef>
                <a:spcPts val="1000"/>
              </a:spcBef>
              <a:spcAft>
                <a:spcPts val="0"/>
              </a:spcAft>
              <a:buClr>
                <a:schemeClr val="dk1"/>
              </a:buClr>
              <a:buSzPts val="2000"/>
              <a:buFont typeface="Arial Black"/>
              <a:buAutoNum type="alphaUcPeriod"/>
            </a:pPr>
            <a:r>
              <a:rPr b="1" lang="en-US" sz="2000">
                <a:solidFill>
                  <a:schemeClr val="dk1"/>
                </a:solidFill>
                <a:latin typeface="Arial"/>
                <a:ea typeface="Arial"/>
                <a:cs typeface="Arial"/>
                <a:sym typeface="Arial"/>
              </a:rPr>
              <a:t>8</a:t>
            </a:r>
            <a:endParaRPr/>
          </a:p>
        </p:txBody>
      </p:sp>
      <p:sp>
        <p:nvSpPr>
          <p:cNvPr id="455" name="Google Shape;455;p36"/>
          <p:cNvSpPr txBox="1"/>
          <p:nvPr/>
        </p:nvSpPr>
        <p:spPr>
          <a:xfrm>
            <a:off x="9305731" y="4735592"/>
            <a:ext cx="2394857"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Inner join:</a:t>
            </a:r>
            <a:endParaRPr/>
          </a:p>
          <a:p>
            <a:pPr indent="0" lvl="0" marL="0" marR="0" rtl="0" algn="ctr">
              <a:spcBef>
                <a:spcPts val="0"/>
              </a:spcBef>
              <a:spcAft>
                <a:spcPts val="0"/>
              </a:spcAft>
              <a:buNone/>
            </a:pPr>
            <a:r>
              <a:rPr lang="en-US" sz="1800">
                <a:solidFill>
                  <a:schemeClr val="dk2"/>
                </a:solidFill>
                <a:latin typeface="Arial"/>
                <a:ea typeface="Arial"/>
                <a:cs typeface="Arial"/>
                <a:sym typeface="Arial"/>
              </a:rPr>
              <a:t>1 – X !!</a:t>
            </a:r>
            <a:endParaRPr/>
          </a:p>
          <a:p>
            <a:pPr indent="0" lvl="0" marL="0" marR="0" rtl="0" algn="ctr">
              <a:spcBef>
                <a:spcPts val="0"/>
              </a:spcBef>
              <a:spcAft>
                <a:spcPts val="0"/>
              </a:spcAft>
              <a:buNone/>
            </a:pPr>
            <a:r>
              <a:rPr lang="en-US" sz="1800">
                <a:solidFill>
                  <a:schemeClr val="dk2"/>
                </a:solidFill>
                <a:latin typeface="Arial"/>
                <a:ea typeface="Arial"/>
                <a:cs typeface="Arial"/>
                <a:sym typeface="Arial"/>
              </a:rPr>
              <a:t>2 – 2 !!</a:t>
            </a:r>
            <a:endParaRPr/>
          </a:p>
          <a:p>
            <a:pPr indent="0" lvl="0" marL="0" marR="0" rtl="0" algn="ctr">
              <a:spcBef>
                <a:spcPts val="0"/>
              </a:spcBef>
              <a:spcAft>
                <a:spcPts val="0"/>
              </a:spcAft>
              <a:buNone/>
            </a:pPr>
            <a:r>
              <a:rPr lang="en-US" sz="1800">
                <a:solidFill>
                  <a:schemeClr val="dk2"/>
                </a:solidFill>
                <a:latin typeface="Arial"/>
                <a:ea typeface="Arial"/>
                <a:cs typeface="Arial"/>
                <a:sym typeface="Arial"/>
              </a:rPr>
              <a:t>4 – 4 !!</a:t>
            </a:r>
            <a:endParaRPr/>
          </a:p>
          <a:p>
            <a:pPr indent="0" lvl="0" marL="0" marR="0" rtl="0" algn="ctr">
              <a:spcBef>
                <a:spcPts val="0"/>
              </a:spcBef>
              <a:spcAft>
                <a:spcPts val="0"/>
              </a:spcAft>
              <a:buNone/>
            </a:pPr>
            <a:r>
              <a:rPr lang="en-US" sz="1800">
                <a:solidFill>
                  <a:schemeClr val="dk2"/>
                </a:solidFill>
                <a:latin typeface="Arial"/>
                <a:ea typeface="Arial"/>
                <a:cs typeface="Arial"/>
                <a:sym typeface="Arial"/>
              </a:rPr>
              <a:t>5 – X !!</a:t>
            </a:r>
            <a:endParaRPr/>
          </a:p>
          <a:p>
            <a:pPr indent="0" lvl="0" marL="0" marR="0" rtl="0" algn="ctr">
              <a:spcBef>
                <a:spcPts val="0"/>
              </a:spcBef>
              <a:spcAft>
                <a:spcPts val="0"/>
              </a:spcAft>
              <a:buNone/>
            </a:pPr>
            <a:r>
              <a:rPr lang="en-US" sz="1800">
                <a:solidFill>
                  <a:schemeClr val="dk2"/>
                </a:solidFill>
                <a:latin typeface="Arial"/>
                <a:ea typeface="Arial"/>
                <a:cs typeface="Arial"/>
                <a:sym typeface="Arial"/>
              </a:rPr>
              <a:t>X – 6 !!</a:t>
            </a:r>
            <a:endParaRPr/>
          </a:p>
          <a:p>
            <a:pPr indent="0" lvl="0" marL="0" marR="0" rtl="0" algn="ctr">
              <a:spcBef>
                <a:spcPts val="0"/>
              </a:spcBef>
              <a:spcAft>
                <a:spcPts val="0"/>
              </a:spcAft>
              <a:buNone/>
            </a:pPr>
            <a:r>
              <a:rPr lang="en-US" sz="1800">
                <a:solidFill>
                  <a:schemeClr val="dk2"/>
                </a:solidFill>
                <a:latin typeface="Arial"/>
                <a:ea typeface="Arial"/>
                <a:cs typeface="Arial"/>
                <a:sym typeface="Arial"/>
              </a:rPr>
              <a:t>X – 7 !!</a:t>
            </a:r>
            <a:endParaRPr/>
          </a:p>
        </p:txBody>
      </p:sp>
      <p:sp>
        <p:nvSpPr>
          <p:cNvPr id="456" name="Google Shape;456;p36"/>
          <p:cNvSpPr/>
          <p:nvPr/>
        </p:nvSpPr>
        <p:spPr>
          <a:xfrm>
            <a:off x="7402286" y="2623615"/>
            <a:ext cx="1013927" cy="416768"/>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3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CONTINUING TO PANDAS …</a:t>
            </a:r>
            <a:endParaRPr/>
          </a:p>
        </p:txBody>
      </p:sp>
      <p:sp>
        <p:nvSpPr>
          <p:cNvPr id="464" name="Google Shape;464;p37"/>
          <p:cNvSpPr txBox="1"/>
          <p:nvPr>
            <p:ph idx="1" type="body"/>
          </p:nvPr>
        </p:nvSpPr>
        <p:spPr>
          <a:xfrm>
            <a:off x="609600" y="1752601"/>
            <a:ext cx="10160000" cy="4373563"/>
          </a:xfrm>
          <a:prstGeom prst="rect">
            <a:avLst/>
          </a:prstGeom>
          <a:noFill/>
          <a:ln>
            <a:noFill/>
          </a:ln>
        </p:spPr>
        <p:txBody>
          <a:bodyPr anchorCtr="0" anchor="t" bIns="731500" lIns="91425" spcFirstLastPara="1" rIns="91425" wrap="square" tIns="45700">
            <a:normAutofit fontScale="77500" lnSpcReduction="20000"/>
          </a:bodyPr>
          <a:lstStyle/>
          <a:p>
            <a:pPr indent="-457200" lvl="0" marL="457200" rtl="0" algn="l">
              <a:spcBef>
                <a:spcPts val="0"/>
              </a:spcBef>
              <a:spcAft>
                <a:spcPts val="0"/>
              </a:spcAft>
              <a:buClr>
                <a:schemeClr val="dk1"/>
              </a:buClr>
              <a:buSzPct val="100000"/>
              <a:buAutoNum type="arabicPeriod"/>
            </a:pPr>
            <a:r>
              <a:rPr lang="en-US"/>
              <a:t>NumPy: Python Library for Manipulating nD Arrays</a:t>
            </a:r>
            <a:endParaRPr/>
          </a:p>
          <a:p>
            <a:pPr indent="0" lvl="1" marL="457200" rtl="0" algn="l">
              <a:spcBef>
                <a:spcPts val="910"/>
              </a:spcBef>
              <a:spcAft>
                <a:spcPts val="0"/>
              </a:spcAft>
              <a:buSzPct val="100000"/>
              <a:buNone/>
            </a:pPr>
            <a:r>
              <a:rPr b="0" lang="en-US"/>
              <a:t>Multidimensional Arrays, and a variety of operations including Linear Algebra</a:t>
            </a:r>
            <a:endParaRPr/>
          </a:p>
          <a:p>
            <a:pPr indent="0" lvl="1" marL="457200" rtl="0" algn="l">
              <a:spcBef>
                <a:spcPts val="310"/>
              </a:spcBef>
              <a:spcAft>
                <a:spcPts val="0"/>
              </a:spcAft>
              <a:buSzPct val="100000"/>
              <a:buNone/>
            </a:pPr>
            <a:r>
              <a:t/>
            </a:r>
            <a:endParaRPr/>
          </a:p>
          <a:p>
            <a:pPr indent="-457200" lvl="0" marL="457200" rtl="0" algn="l">
              <a:spcBef>
                <a:spcPts val="310"/>
              </a:spcBef>
              <a:spcAft>
                <a:spcPts val="0"/>
              </a:spcAft>
              <a:buClr>
                <a:schemeClr val="dk2"/>
              </a:buClr>
              <a:buSzPct val="100000"/>
              <a:buAutoNum type="arabicPeriod"/>
            </a:pPr>
            <a:r>
              <a:rPr lang="en-US">
                <a:solidFill>
                  <a:schemeClr val="dk2"/>
                </a:solidFill>
              </a:rPr>
              <a:t>Pandas: Python Library for Manipulating Tabular Data, &amp; Tidy Data </a:t>
            </a:r>
            <a:endParaRPr/>
          </a:p>
          <a:p>
            <a:pPr indent="0" lvl="1" marL="457200" rtl="0" algn="l">
              <a:spcBef>
                <a:spcPts val="910"/>
              </a:spcBef>
              <a:spcAft>
                <a:spcPts val="0"/>
              </a:spcAft>
              <a:buSzPct val="100000"/>
              <a:buNone/>
            </a:pPr>
            <a:r>
              <a:rPr lang="en-US">
                <a:solidFill>
                  <a:schemeClr val="dk2"/>
                </a:solidFill>
              </a:rPr>
              <a:t>Series, Tables (also called </a:t>
            </a:r>
            <a:r>
              <a:rPr b="1" lang="en-US">
                <a:solidFill>
                  <a:schemeClr val="dk2"/>
                </a:solidFill>
              </a:rPr>
              <a:t>DataFrames</a:t>
            </a:r>
            <a:r>
              <a:rPr lang="en-US">
                <a:solidFill>
                  <a:schemeClr val="dk2"/>
                </a:solidFill>
              </a:rPr>
              <a:t>)</a:t>
            </a:r>
            <a:endParaRPr/>
          </a:p>
          <a:p>
            <a:pPr indent="0" lvl="1" marL="457200" rtl="0" algn="l">
              <a:spcBef>
                <a:spcPts val="310"/>
              </a:spcBef>
              <a:spcAft>
                <a:spcPts val="0"/>
              </a:spcAft>
              <a:buSzPct val="100000"/>
              <a:buNone/>
            </a:pPr>
            <a:r>
              <a:rPr lang="en-US">
                <a:solidFill>
                  <a:schemeClr val="dk2"/>
                </a:solidFill>
              </a:rPr>
              <a:t>Many operations to manipulate and combine tables/series</a:t>
            </a:r>
            <a:endParaRPr/>
          </a:p>
          <a:p>
            <a:pPr indent="0" lvl="1" marL="457200" rtl="0" algn="l">
              <a:spcBef>
                <a:spcPts val="310"/>
              </a:spcBef>
              <a:spcAft>
                <a:spcPts val="0"/>
              </a:spcAft>
              <a:buSzPct val="100000"/>
              <a:buNone/>
            </a:pPr>
            <a:r>
              <a:t/>
            </a:r>
            <a:endParaRPr>
              <a:solidFill>
                <a:schemeClr val="dk2"/>
              </a:solidFill>
            </a:endParaRPr>
          </a:p>
          <a:p>
            <a:pPr indent="-457200" lvl="0" marL="457200" rtl="0" algn="l">
              <a:spcBef>
                <a:spcPts val="310"/>
              </a:spcBef>
              <a:spcAft>
                <a:spcPts val="0"/>
              </a:spcAft>
              <a:buClr>
                <a:schemeClr val="dk2"/>
              </a:buClr>
              <a:buSzPct val="100000"/>
              <a:buAutoNum type="arabicPeriod"/>
            </a:pPr>
            <a:r>
              <a:rPr lang="en-US">
                <a:solidFill>
                  <a:schemeClr val="dk2"/>
                </a:solidFill>
              </a:rPr>
              <a:t>Relational Databases</a:t>
            </a:r>
            <a:endParaRPr/>
          </a:p>
          <a:p>
            <a:pPr indent="0" lvl="1" marL="457200" rtl="0" algn="l">
              <a:spcBef>
                <a:spcPts val="910"/>
              </a:spcBef>
              <a:spcAft>
                <a:spcPts val="0"/>
              </a:spcAft>
              <a:buSzPct val="100000"/>
              <a:buNone/>
            </a:pPr>
            <a:r>
              <a:rPr lang="en-US">
                <a:solidFill>
                  <a:schemeClr val="dk2"/>
                </a:solidFill>
              </a:rPr>
              <a:t>Tables/Relations, and SQL (similar to Pandas operations)</a:t>
            </a:r>
            <a:endParaRPr/>
          </a:p>
          <a:p>
            <a:pPr indent="0" lvl="1" marL="457200" rtl="0" algn="l">
              <a:spcBef>
                <a:spcPts val="310"/>
              </a:spcBef>
              <a:spcAft>
                <a:spcPts val="0"/>
              </a:spcAft>
              <a:buSzPct val="100000"/>
              <a:buNone/>
            </a:pPr>
            <a:r>
              <a:t/>
            </a:r>
            <a:endParaRPr/>
          </a:p>
          <a:p>
            <a:pPr indent="0" lvl="0" marL="0" rtl="0" algn="l">
              <a:spcBef>
                <a:spcPts val="310"/>
              </a:spcBef>
              <a:spcAft>
                <a:spcPts val="0"/>
              </a:spcAft>
              <a:buClr>
                <a:schemeClr val="dk1"/>
              </a:buClr>
              <a:buSzPct val="100000"/>
              <a:buNone/>
            </a:pPr>
            <a:r>
              <a:rPr lang="en-US"/>
              <a:t>4.    Apache Spark</a:t>
            </a:r>
            <a:endParaRPr/>
          </a:p>
          <a:p>
            <a:pPr indent="0" lvl="1" marL="274320" rtl="0" algn="l">
              <a:spcBef>
                <a:spcPts val="910"/>
              </a:spcBef>
              <a:spcAft>
                <a:spcPts val="0"/>
              </a:spcAft>
              <a:buSzPct val="100000"/>
              <a:buNone/>
            </a:pPr>
            <a:r>
              <a:rPr lang="en-US"/>
              <a:t>   Sets of objects or key-value pairs </a:t>
            </a:r>
            <a:endParaRPr/>
          </a:p>
          <a:p>
            <a:pPr indent="0" lvl="1" marL="274320" rtl="0" algn="l">
              <a:spcBef>
                <a:spcPts val="310"/>
              </a:spcBef>
              <a:spcAft>
                <a:spcPts val="0"/>
              </a:spcAft>
              <a:buSzPct val="100000"/>
              <a:buNone/>
            </a:pPr>
            <a:r>
              <a:rPr lang="en-US"/>
              <a:t>   MapReduce and SQL-like operations</a:t>
            </a:r>
            <a:endParaRPr/>
          </a:p>
        </p:txBody>
      </p:sp>
      <p:sp>
        <p:nvSpPr>
          <p:cNvPr id="465" name="Google Shape;465;p3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PANDAS: HISTORY</a:t>
            </a:r>
            <a:endParaRPr/>
          </a:p>
        </p:txBody>
      </p:sp>
      <p:sp>
        <p:nvSpPr>
          <p:cNvPr id="472" name="Google Shape;472;p38"/>
          <p:cNvSpPr txBox="1"/>
          <p:nvPr>
            <p:ph idx="1" type="body"/>
          </p:nvPr>
        </p:nvSpPr>
        <p:spPr>
          <a:xfrm>
            <a:off x="609600" y="1752601"/>
            <a:ext cx="10160000" cy="4373563"/>
          </a:xfrm>
          <a:prstGeom prst="rect">
            <a:avLst/>
          </a:prstGeom>
          <a:noFill/>
          <a:ln>
            <a:noFill/>
          </a:ln>
        </p:spPr>
        <p:txBody>
          <a:bodyPr anchorCtr="0" anchor="t" bIns="731500" lIns="91425" spcFirstLastPara="1" rIns="91425" wrap="square" tIns="45700">
            <a:normAutofit fontScale="92500"/>
          </a:bodyPr>
          <a:lstStyle/>
          <a:p>
            <a:pPr indent="-457200" lvl="0" marL="457200" rtl="0" algn="l">
              <a:spcBef>
                <a:spcPts val="0"/>
              </a:spcBef>
              <a:spcAft>
                <a:spcPts val="0"/>
              </a:spcAft>
              <a:buClr>
                <a:schemeClr val="dk1"/>
              </a:buClr>
              <a:buSzPct val="100000"/>
              <a:buFont typeface="Noto Sans Symbols"/>
              <a:buChar char="▪"/>
            </a:pPr>
            <a:r>
              <a:rPr lang="en-US"/>
              <a:t>Written by: Wes McKinney</a:t>
            </a:r>
            <a:endParaRPr/>
          </a:p>
          <a:p>
            <a:pPr indent="-457200" lvl="1" marL="914400" rtl="0" algn="l">
              <a:spcBef>
                <a:spcPts val="0"/>
              </a:spcBef>
              <a:spcAft>
                <a:spcPts val="0"/>
              </a:spcAft>
              <a:buClr>
                <a:schemeClr val="dk1"/>
              </a:buClr>
              <a:buSzPct val="100000"/>
              <a:buFont typeface="Noto Sans Symbols"/>
              <a:buChar char="▪"/>
            </a:pPr>
            <a:r>
              <a:rPr lang="en-US"/>
              <a:t>Started in 2008 to get a high-performance, flexible tool to perform quantitative analysis on financial data</a:t>
            </a:r>
            <a:endParaRPr/>
          </a:p>
          <a:p>
            <a:pPr indent="-339725" lvl="1" marL="914400" rtl="0" algn="l">
              <a:spcBef>
                <a:spcPts val="0"/>
              </a:spcBef>
              <a:spcAft>
                <a:spcPts val="0"/>
              </a:spcAft>
              <a:buClr>
                <a:schemeClr val="dk1"/>
              </a:buClr>
              <a:buSzPct val="100000"/>
              <a:buFont typeface="Noto Sans Symbols"/>
              <a:buNone/>
            </a:pPr>
            <a:r>
              <a:t/>
            </a:r>
            <a:endParaRPr/>
          </a:p>
          <a:p>
            <a:pPr indent="-457200" lvl="0" marL="457200" rtl="0" algn="l">
              <a:spcBef>
                <a:spcPts val="0"/>
              </a:spcBef>
              <a:spcAft>
                <a:spcPts val="0"/>
              </a:spcAft>
              <a:buClr>
                <a:schemeClr val="dk1"/>
              </a:buClr>
              <a:buSzPct val="100000"/>
              <a:buFont typeface="Noto Sans Symbols"/>
              <a:buChar char="▪"/>
            </a:pPr>
            <a:r>
              <a:rPr lang="en-US"/>
              <a:t>Highly optimized for performance, with critical code paths written in Cython or C</a:t>
            </a:r>
            <a:endParaRPr/>
          </a:p>
          <a:p>
            <a:pPr indent="-339725" lvl="0" marL="457200" rtl="0" algn="l">
              <a:spcBef>
                <a:spcPts val="600"/>
              </a:spcBef>
              <a:spcAft>
                <a:spcPts val="0"/>
              </a:spcAft>
              <a:buClr>
                <a:schemeClr val="dk1"/>
              </a:buClr>
              <a:buSzPct val="100000"/>
              <a:buFont typeface="Noto Sans Symbols"/>
              <a:buNone/>
            </a:pPr>
            <a:r>
              <a:t/>
            </a:r>
            <a:endParaRPr/>
          </a:p>
          <a:p>
            <a:pPr indent="-457200" lvl="0" marL="457200" rtl="0" algn="l">
              <a:spcBef>
                <a:spcPts val="600"/>
              </a:spcBef>
              <a:spcAft>
                <a:spcPts val="0"/>
              </a:spcAft>
              <a:buClr>
                <a:schemeClr val="dk1"/>
              </a:buClr>
              <a:buSzPct val="100000"/>
              <a:buFont typeface="Noto Sans Symbols"/>
              <a:buChar char="▪"/>
            </a:pPr>
            <a:r>
              <a:rPr lang="en-US"/>
              <a:t>Key constructs: </a:t>
            </a:r>
            <a:endParaRPr/>
          </a:p>
          <a:p>
            <a:pPr indent="-457200" lvl="1" marL="914400" rtl="0" algn="l">
              <a:spcBef>
                <a:spcPts val="600"/>
              </a:spcBef>
              <a:spcAft>
                <a:spcPts val="0"/>
              </a:spcAft>
              <a:buSzPct val="100000"/>
              <a:buFont typeface="Noto Sans Symbols"/>
              <a:buChar char="▪"/>
            </a:pPr>
            <a:r>
              <a:rPr lang="en-US"/>
              <a:t>Series (like a NumPy Array)</a:t>
            </a:r>
            <a:endParaRPr/>
          </a:p>
          <a:p>
            <a:pPr indent="-457200" lvl="1" marL="914400" rtl="0" algn="l">
              <a:spcBef>
                <a:spcPts val="0"/>
              </a:spcBef>
              <a:spcAft>
                <a:spcPts val="0"/>
              </a:spcAft>
              <a:buSzPct val="100000"/>
              <a:buFont typeface="Noto Sans Symbols"/>
              <a:buChar char="▪"/>
            </a:pPr>
            <a:r>
              <a:rPr lang="en-US"/>
              <a:t>DataFrame (like a Table or Relation, or R data.frame)</a:t>
            </a:r>
            <a:endParaRPr/>
          </a:p>
          <a:p>
            <a:pPr indent="-339725" lvl="0" marL="457200" rtl="0" algn="l">
              <a:spcBef>
                <a:spcPts val="0"/>
              </a:spcBef>
              <a:spcAft>
                <a:spcPts val="0"/>
              </a:spcAft>
              <a:buClr>
                <a:schemeClr val="dk1"/>
              </a:buClr>
              <a:buSzPct val="100000"/>
              <a:buFont typeface="Noto Sans Symbols"/>
              <a:buNone/>
            </a:pPr>
            <a:r>
              <a:t/>
            </a:r>
            <a:endParaRPr/>
          </a:p>
          <a:p>
            <a:pPr indent="-457200" lvl="0" marL="457200" rtl="0" algn="l">
              <a:spcBef>
                <a:spcPts val="600"/>
              </a:spcBef>
              <a:spcAft>
                <a:spcPts val="0"/>
              </a:spcAft>
              <a:buClr>
                <a:schemeClr val="dk1"/>
              </a:buClr>
              <a:buSzPct val="100000"/>
              <a:buFont typeface="Noto Sans Symbols"/>
              <a:buChar char="▪"/>
            </a:pPr>
            <a:r>
              <a:rPr lang="en-US"/>
              <a:t>Foundation for Data Wrangling and Analysis in Python</a:t>
            </a:r>
            <a:endParaRPr/>
          </a:p>
        </p:txBody>
      </p:sp>
      <p:sp>
        <p:nvSpPr>
          <p:cNvPr id="473" name="Google Shape;473;p3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PANDAS: SERIES</a:t>
            </a:r>
            <a:endParaRPr/>
          </a:p>
        </p:txBody>
      </p:sp>
      <p:sp>
        <p:nvSpPr>
          <p:cNvPr id="480" name="Google Shape;480;p39"/>
          <p:cNvSpPr txBox="1"/>
          <p:nvPr>
            <p:ph idx="1" type="body"/>
          </p:nvPr>
        </p:nvSpPr>
        <p:spPr>
          <a:xfrm>
            <a:off x="5386038" y="1752601"/>
            <a:ext cx="5383561" cy="4373563"/>
          </a:xfrm>
          <a:prstGeom prst="rect">
            <a:avLst/>
          </a:prstGeom>
          <a:noFill/>
          <a:ln>
            <a:noFill/>
          </a:ln>
        </p:spPr>
        <p:txBody>
          <a:bodyPr anchorCtr="0" anchor="t" bIns="731500" lIns="91425" spcFirstLastPara="1" rIns="91425" wrap="square" tIns="45700">
            <a:normAutofit/>
          </a:bodyPr>
          <a:lstStyle/>
          <a:p>
            <a:pPr indent="-457200" lvl="0" marL="457200" rtl="0" algn="l">
              <a:lnSpc>
                <a:spcPct val="150000"/>
              </a:lnSpc>
              <a:spcBef>
                <a:spcPts val="0"/>
              </a:spcBef>
              <a:spcAft>
                <a:spcPts val="0"/>
              </a:spcAft>
              <a:buClr>
                <a:schemeClr val="dk1"/>
              </a:buClr>
              <a:buSzPts val="2000"/>
              <a:buFont typeface="Noto Sans Symbols"/>
              <a:buChar char="▪"/>
            </a:pPr>
            <a:r>
              <a:rPr lang="en-US"/>
              <a:t>Subclass of </a:t>
            </a:r>
            <a:r>
              <a:rPr lang="en-US">
                <a:latin typeface="Courier New"/>
                <a:ea typeface="Courier New"/>
                <a:cs typeface="Courier New"/>
                <a:sym typeface="Courier New"/>
              </a:rPr>
              <a:t>numpy.ndarray</a:t>
            </a:r>
            <a:endParaRPr>
              <a:latin typeface="Courier New"/>
              <a:ea typeface="Courier New"/>
              <a:cs typeface="Courier New"/>
              <a:sym typeface="Courier New"/>
            </a:endParaRPr>
          </a:p>
          <a:p>
            <a:pPr indent="-457200" lvl="0" marL="457200" rtl="0" algn="l">
              <a:lnSpc>
                <a:spcPct val="150000"/>
              </a:lnSpc>
              <a:spcBef>
                <a:spcPts val="0"/>
              </a:spcBef>
              <a:spcAft>
                <a:spcPts val="0"/>
              </a:spcAft>
              <a:buClr>
                <a:schemeClr val="dk1"/>
              </a:buClr>
              <a:buSzPts val="2000"/>
              <a:buFont typeface="Noto Sans Symbols"/>
              <a:buChar char="▪"/>
            </a:pPr>
            <a:r>
              <a:rPr lang="en-US"/>
              <a:t>Data: any type</a:t>
            </a:r>
            <a:endParaRPr/>
          </a:p>
          <a:p>
            <a:pPr indent="-457200" lvl="0" marL="457200" rtl="0" algn="l">
              <a:lnSpc>
                <a:spcPct val="150000"/>
              </a:lnSpc>
              <a:spcBef>
                <a:spcPts val="0"/>
              </a:spcBef>
              <a:spcAft>
                <a:spcPts val="0"/>
              </a:spcAft>
              <a:buClr>
                <a:schemeClr val="dk1"/>
              </a:buClr>
              <a:buSzPts val="2000"/>
              <a:buFont typeface="Noto Sans Symbols"/>
              <a:buChar char="▪"/>
            </a:pPr>
            <a:r>
              <a:rPr lang="en-US"/>
              <a:t>Index labels need not be ordered</a:t>
            </a:r>
            <a:endParaRPr/>
          </a:p>
          <a:p>
            <a:pPr indent="-457200" lvl="0" marL="457200" rtl="0" algn="l">
              <a:lnSpc>
                <a:spcPct val="150000"/>
              </a:lnSpc>
              <a:spcBef>
                <a:spcPts val="0"/>
              </a:spcBef>
              <a:spcAft>
                <a:spcPts val="0"/>
              </a:spcAft>
              <a:buClr>
                <a:schemeClr val="dk1"/>
              </a:buClr>
              <a:buSzPts val="2000"/>
              <a:buFont typeface="Noto Sans Symbols"/>
              <a:buChar char="▪"/>
            </a:pPr>
            <a:r>
              <a:rPr lang="en-US"/>
              <a:t>Duplicates possible but result in reduced functionality</a:t>
            </a:r>
            <a:endParaRPr/>
          </a:p>
        </p:txBody>
      </p:sp>
      <p:sp>
        <p:nvSpPr>
          <p:cNvPr id="481" name="Google Shape;481;p3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82" name="Google Shape;482;p39"/>
          <p:cNvPicPr preferRelativeResize="0"/>
          <p:nvPr/>
        </p:nvPicPr>
        <p:blipFill rotWithShape="1">
          <a:blip r:embed="rId3">
            <a:alphaModFix/>
          </a:blip>
          <a:srcRect b="0" l="0" r="0" t="0"/>
          <a:stretch/>
        </p:blipFill>
        <p:spPr>
          <a:xfrm>
            <a:off x="1063230" y="1795404"/>
            <a:ext cx="2715510" cy="42726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PANDAS: DATAFRAME</a:t>
            </a:r>
            <a:endParaRPr/>
          </a:p>
        </p:txBody>
      </p:sp>
      <p:sp>
        <p:nvSpPr>
          <p:cNvPr id="489" name="Google Shape;489;p40"/>
          <p:cNvSpPr txBox="1"/>
          <p:nvPr>
            <p:ph idx="1" type="body"/>
          </p:nvPr>
        </p:nvSpPr>
        <p:spPr>
          <a:xfrm>
            <a:off x="6096000" y="1752601"/>
            <a:ext cx="5312999" cy="4804316"/>
          </a:xfrm>
          <a:prstGeom prst="rect">
            <a:avLst/>
          </a:prstGeom>
          <a:noFill/>
          <a:ln>
            <a:noFill/>
          </a:ln>
        </p:spPr>
        <p:txBody>
          <a:bodyPr anchorCtr="0" anchor="t" bIns="731500" lIns="91425" spcFirstLastPara="1" rIns="91425" wrap="square" tIns="45700">
            <a:normAutofit lnSpcReduction="10000"/>
          </a:bodyPr>
          <a:lstStyle/>
          <a:p>
            <a:pPr indent="-457200" lvl="0" marL="457200" rtl="0" algn="l">
              <a:spcBef>
                <a:spcPts val="0"/>
              </a:spcBef>
              <a:spcAft>
                <a:spcPts val="0"/>
              </a:spcAft>
              <a:buClr>
                <a:schemeClr val="dk1"/>
              </a:buClr>
              <a:buSzPts val="2000"/>
              <a:buFont typeface="Noto Sans Symbols"/>
              <a:buChar char="▪"/>
            </a:pPr>
            <a:r>
              <a:rPr lang="en-US"/>
              <a:t>Each column can have a different type</a:t>
            </a:r>
            <a:endParaRPr/>
          </a:p>
          <a:p>
            <a:pPr indent="-457200" lvl="0" marL="457200" rtl="0" algn="l">
              <a:spcBef>
                <a:spcPts val="0"/>
              </a:spcBef>
              <a:spcAft>
                <a:spcPts val="0"/>
              </a:spcAft>
              <a:buClr>
                <a:schemeClr val="dk1"/>
              </a:buClr>
              <a:buSzPts val="2000"/>
              <a:buFont typeface="Noto Sans Symbols"/>
              <a:buChar char="▪"/>
            </a:pPr>
            <a:r>
              <a:rPr lang="en-US"/>
              <a:t>Row and Column index</a:t>
            </a:r>
            <a:endParaRPr/>
          </a:p>
          <a:p>
            <a:pPr indent="-457200" lvl="0" marL="457200" rtl="0" algn="l">
              <a:spcBef>
                <a:spcPts val="0"/>
              </a:spcBef>
              <a:spcAft>
                <a:spcPts val="0"/>
              </a:spcAft>
              <a:buClr>
                <a:schemeClr val="dk1"/>
              </a:buClr>
              <a:buSzPts val="2000"/>
              <a:buFont typeface="Noto Sans Symbols"/>
              <a:buChar char="▪"/>
            </a:pPr>
            <a:r>
              <a:rPr lang="en-US"/>
              <a:t>Mutable size: insert and delete columns</a:t>
            </a:r>
            <a:endParaRPr/>
          </a:p>
          <a:p>
            <a:pPr indent="-330200" lvl="0" marL="457200" rtl="0" algn="l">
              <a:spcBef>
                <a:spcPts val="0"/>
              </a:spcBef>
              <a:spcAft>
                <a:spcPts val="0"/>
              </a:spcAft>
              <a:buClr>
                <a:schemeClr val="dk1"/>
              </a:buClr>
              <a:buSzPts val="2000"/>
              <a:buFont typeface="Noto Sans Symbols"/>
              <a:buNone/>
            </a:pPr>
            <a:r>
              <a:t/>
            </a:r>
            <a:endParaRPr/>
          </a:p>
          <a:p>
            <a:pPr indent="-330200" lvl="0" marL="457200" rtl="0" algn="l">
              <a:spcBef>
                <a:spcPts val="0"/>
              </a:spcBef>
              <a:spcAft>
                <a:spcPts val="0"/>
              </a:spcAft>
              <a:buClr>
                <a:schemeClr val="dk1"/>
              </a:buClr>
              <a:buSzPts val="2000"/>
              <a:buFont typeface="Noto Sans Symbols"/>
              <a:buNone/>
            </a:pPr>
            <a:r>
              <a:t/>
            </a:r>
            <a:endParaRPr/>
          </a:p>
          <a:p>
            <a:pPr indent="-457200" lvl="0" marL="457200" rtl="0" algn="l">
              <a:spcBef>
                <a:spcPts val="0"/>
              </a:spcBef>
              <a:spcAft>
                <a:spcPts val="0"/>
              </a:spcAft>
              <a:buClr>
                <a:schemeClr val="dk2"/>
              </a:buClr>
              <a:buSzPts val="2000"/>
              <a:buFont typeface="Noto Sans Symbols"/>
              <a:buChar char="▪"/>
            </a:pPr>
            <a:r>
              <a:rPr lang="en-US">
                <a:solidFill>
                  <a:schemeClr val="dk2"/>
                </a:solidFill>
              </a:rPr>
              <a:t>Note the use of word “index” for what we called “key”</a:t>
            </a:r>
            <a:endParaRPr/>
          </a:p>
          <a:p>
            <a:pPr indent="-457200" lvl="1" marL="914400" rtl="0" algn="l">
              <a:spcBef>
                <a:spcPts val="0"/>
              </a:spcBef>
              <a:spcAft>
                <a:spcPts val="0"/>
              </a:spcAft>
              <a:buClr>
                <a:schemeClr val="dk2"/>
              </a:buClr>
              <a:buSzPts val="2000"/>
              <a:buFont typeface="Noto Sans Symbols"/>
              <a:buChar char="▪"/>
            </a:pPr>
            <a:r>
              <a:rPr lang="en-US">
                <a:solidFill>
                  <a:schemeClr val="dk2"/>
                </a:solidFill>
              </a:rPr>
              <a:t>Relational databases use “index” to mean something else</a:t>
            </a:r>
            <a:endParaRPr/>
          </a:p>
          <a:p>
            <a:pPr indent="-342900" lvl="2" marL="1600200" rtl="0" algn="l">
              <a:spcBef>
                <a:spcPts val="0"/>
              </a:spcBef>
              <a:spcAft>
                <a:spcPts val="0"/>
              </a:spcAft>
              <a:buSzPts val="1800"/>
              <a:buFont typeface="Noto Sans Symbols"/>
              <a:buNone/>
            </a:pPr>
            <a:r>
              <a:t/>
            </a:r>
            <a:endParaRPr>
              <a:solidFill>
                <a:schemeClr val="dk2"/>
              </a:solidFill>
            </a:endParaRPr>
          </a:p>
          <a:p>
            <a:pPr indent="-457200" lvl="0" marL="457200" rtl="0" algn="l">
              <a:spcBef>
                <a:spcPts val="0"/>
              </a:spcBef>
              <a:spcAft>
                <a:spcPts val="0"/>
              </a:spcAft>
              <a:buClr>
                <a:schemeClr val="dk2"/>
              </a:buClr>
              <a:buSzPts val="2000"/>
              <a:buFont typeface="Noto Sans Symbols"/>
              <a:buChar char="▪"/>
            </a:pPr>
            <a:r>
              <a:rPr lang="en-US">
                <a:solidFill>
                  <a:schemeClr val="dk2"/>
                </a:solidFill>
              </a:rPr>
              <a:t>Non-unique index values allowed</a:t>
            </a:r>
            <a:endParaRPr/>
          </a:p>
          <a:p>
            <a:pPr indent="-457200" lvl="1" marL="914400" rtl="0" algn="l">
              <a:spcBef>
                <a:spcPts val="600"/>
              </a:spcBef>
              <a:spcAft>
                <a:spcPts val="0"/>
              </a:spcAft>
              <a:buSzPts val="2000"/>
              <a:buFont typeface="Noto Sans Symbols"/>
              <a:buChar char="▪"/>
            </a:pPr>
            <a:r>
              <a:rPr lang="en-US">
                <a:solidFill>
                  <a:schemeClr val="dk2"/>
                </a:solidFill>
              </a:rPr>
              <a:t>May raise an exception for some operations</a:t>
            </a:r>
            <a:endParaRPr/>
          </a:p>
        </p:txBody>
      </p:sp>
      <p:sp>
        <p:nvSpPr>
          <p:cNvPr id="490" name="Google Shape;490;p4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91" name="Google Shape;491;p40"/>
          <p:cNvPicPr preferRelativeResize="0"/>
          <p:nvPr/>
        </p:nvPicPr>
        <p:blipFill rotWithShape="1">
          <a:blip r:embed="rId3">
            <a:alphaModFix/>
          </a:blip>
          <a:srcRect b="0" l="0" r="0" t="0"/>
          <a:stretch/>
        </p:blipFill>
        <p:spPr>
          <a:xfrm>
            <a:off x="1113821" y="1936913"/>
            <a:ext cx="3817391" cy="40069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HIERARCHICAL INDEXES</a:t>
            </a:r>
            <a:endParaRPr/>
          </a:p>
        </p:txBody>
      </p:sp>
      <p:sp>
        <p:nvSpPr>
          <p:cNvPr id="498" name="Google Shape;498;p41"/>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Sometimes more intuitive organization of the data</a:t>
            </a:r>
            <a:endParaRPr/>
          </a:p>
          <a:p>
            <a:pPr indent="0" lvl="0" marL="0" rtl="0" algn="l">
              <a:spcBef>
                <a:spcPts val="1000"/>
              </a:spcBef>
              <a:spcAft>
                <a:spcPts val="0"/>
              </a:spcAft>
              <a:buClr>
                <a:schemeClr val="dk1"/>
              </a:buClr>
              <a:buSzPts val="2000"/>
              <a:buNone/>
            </a:pPr>
            <a:r>
              <a:rPr lang="en-US"/>
              <a:t>Makes it easier to understand and analyze higher-dimensional data</a:t>
            </a:r>
            <a:endParaRPr/>
          </a:p>
          <a:p>
            <a:pPr indent="0" lvl="0" marL="0" rtl="0" algn="l">
              <a:spcBef>
                <a:spcPts val="1000"/>
              </a:spcBef>
              <a:spcAft>
                <a:spcPts val="0"/>
              </a:spcAft>
              <a:buClr>
                <a:schemeClr val="dk1"/>
              </a:buClr>
              <a:buSzPts val="2000"/>
              <a:buNone/>
            </a:pPr>
            <a:r>
              <a:rPr lang="en-US"/>
              <a:t>	</a:t>
            </a:r>
            <a:r>
              <a:rPr b="0" lang="en-US"/>
              <a:t>e.g., instead of 3-D array, may only need a 2-D array </a:t>
            </a:r>
            <a:endParaRPr/>
          </a:p>
        </p:txBody>
      </p:sp>
      <p:sp>
        <p:nvSpPr>
          <p:cNvPr id="499" name="Google Shape;499;p4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00" name="Google Shape;500;p41"/>
          <p:cNvPicPr preferRelativeResize="0"/>
          <p:nvPr/>
        </p:nvPicPr>
        <p:blipFill rotWithShape="1">
          <a:blip r:embed="rId3">
            <a:alphaModFix/>
          </a:blip>
          <a:srcRect b="0" l="0" r="0" t="0"/>
          <a:stretch/>
        </p:blipFill>
        <p:spPr>
          <a:xfrm>
            <a:off x="1524001" y="4023752"/>
            <a:ext cx="5250563" cy="2133600"/>
          </a:xfrm>
          <a:prstGeom prst="rect">
            <a:avLst/>
          </a:prstGeom>
          <a:noFill/>
          <a:ln>
            <a:noFill/>
          </a:ln>
        </p:spPr>
      </p:pic>
      <p:pic>
        <p:nvPicPr>
          <p:cNvPr id="501" name="Google Shape;501;p41"/>
          <p:cNvPicPr preferRelativeResize="0"/>
          <p:nvPr/>
        </p:nvPicPr>
        <p:blipFill rotWithShape="1">
          <a:blip r:embed="rId4">
            <a:alphaModFix/>
          </a:blip>
          <a:srcRect b="0" l="0" r="0" t="0"/>
          <a:stretch/>
        </p:blipFill>
        <p:spPr>
          <a:xfrm>
            <a:off x="7348537" y="4128683"/>
            <a:ext cx="3060700"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THE NUMPY STACK</a:t>
            </a:r>
            <a:endParaRPr/>
          </a:p>
        </p:txBody>
      </p:sp>
      <p:sp>
        <p:nvSpPr>
          <p:cNvPr id="112" name="Google Shape;112;p1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3" name="Google Shape;113;p15"/>
          <p:cNvPicPr preferRelativeResize="0"/>
          <p:nvPr>
            <p:ph idx="1" type="body"/>
          </p:nvPr>
        </p:nvPicPr>
        <p:blipFill rotWithShape="1">
          <a:blip r:embed="rId3">
            <a:alphaModFix/>
          </a:blip>
          <a:srcRect b="0" l="0" r="0" t="0"/>
          <a:stretch/>
        </p:blipFill>
        <p:spPr>
          <a:xfrm>
            <a:off x="2159000" y="2034381"/>
            <a:ext cx="7264400" cy="3810000"/>
          </a:xfrm>
          <a:prstGeom prst="rect">
            <a:avLst/>
          </a:prstGeom>
          <a:noFill/>
          <a:ln>
            <a:noFill/>
          </a:ln>
        </p:spPr>
      </p:pic>
      <p:sp>
        <p:nvSpPr>
          <p:cNvPr id="114" name="Google Shape;114;p15"/>
          <p:cNvSpPr txBox="1"/>
          <p:nvPr/>
        </p:nvSpPr>
        <p:spPr>
          <a:xfrm>
            <a:off x="6634047" y="6534436"/>
            <a:ext cx="4946754"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7F7F7F"/>
                </a:solidFill>
                <a:latin typeface="Arial"/>
                <a:ea typeface="Arial"/>
                <a:cs typeface="Arial"/>
                <a:sym typeface="Arial"/>
              </a:rPr>
              <a:t>Image from Continuum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ESSENTIAL FUNCTIONALITY</a:t>
            </a:r>
            <a:endParaRPr/>
          </a:p>
        </p:txBody>
      </p:sp>
      <p:sp>
        <p:nvSpPr>
          <p:cNvPr id="508" name="Google Shape;508;p42"/>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Reindexing to change the index associated with a DataFrame</a:t>
            </a:r>
            <a:endParaRPr/>
          </a:p>
          <a:p>
            <a:pPr indent="-182880" lvl="1" marL="457200" rtl="0" algn="l">
              <a:spcBef>
                <a:spcPts val="1000"/>
              </a:spcBef>
              <a:spcAft>
                <a:spcPts val="0"/>
              </a:spcAft>
              <a:buSzPts val="2000"/>
              <a:buChar char="•"/>
            </a:pPr>
            <a:r>
              <a:rPr b="0" lang="en-US"/>
              <a:t>Common usage to interpolate, fill in missing values</a:t>
            </a:r>
            <a:endParaRPr/>
          </a:p>
          <a:p>
            <a:pPr indent="0" lvl="0" marL="0" rtl="0" algn="l">
              <a:spcBef>
                <a:spcPts val="400"/>
              </a:spcBef>
              <a:spcAft>
                <a:spcPts val="0"/>
              </a:spcAft>
              <a:buClr>
                <a:schemeClr val="dk1"/>
              </a:buClr>
              <a:buSzPts val="2000"/>
              <a:buNone/>
            </a:pPr>
            <a:r>
              <a:t/>
            </a:r>
            <a:endParaRPr b="0"/>
          </a:p>
        </p:txBody>
      </p:sp>
      <p:sp>
        <p:nvSpPr>
          <p:cNvPr id="509" name="Google Shape;509;p4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10" name="Google Shape;510;p42"/>
          <p:cNvPicPr preferRelativeResize="0"/>
          <p:nvPr/>
        </p:nvPicPr>
        <p:blipFill rotWithShape="1">
          <a:blip r:embed="rId3">
            <a:alphaModFix/>
          </a:blip>
          <a:srcRect b="0" l="0" r="0" t="0"/>
          <a:stretch/>
        </p:blipFill>
        <p:spPr>
          <a:xfrm>
            <a:off x="1660357" y="3127877"/>
            <a:ext cx="8704126" cy="2775619"/>
          </a:xfrm>
          <a:prstGeom prst="rect">
            <a:avLst/>
          </a:prstGeom>
          <a:noFill/>
          <a:ln>
            <a:noFill/>
          </a:ln>
        </p:spPr>
      </p:pic>
      <p:sp>
        <p:nvSpPr>
          <p:cNvPr id="511" name="Google Shape;511;p42"/>
          <p:cNvSpPr txBox="1"/>
          <p:nvPr/>
        </p:nvSpPr>
        <p:spPr>
          <a:xfrm>
            <a:off x="7898724" y="6550224"/>
            <a:ext cx="39482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From: Python for Data Analysis; Wes McKinney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ESSENTIAL FUNCTIONALITY</a:t>
            </a:r>
            <a:endParaRPr/>
          </a:p>
        </p:txBody>
      </p:sp>
      <p:sp>
        <p:nvSpPr>
          <p:cNvPr id="518" name="Google Shape;518;p43"/>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“drop” to delete entire rows or columns</a:t>
            </a:r>
            <a:endParaRPr b="0"/>
          </a:p>
          <a:p>
            <a:pPr indent="0" lvl="0" marL="0" rtl="0" algn="l">
              <a:spcBef>
                <a:spcPts val="1000"/>
              </a:spcBef>
              <a:spcAft>
                <a:spcPts val="0"/>
              </a:spcAft>
              <a:buClr>
                <a:schemeClr val="dk1"/>
              </a:buClr>
              <a:buSzPts val="2000"/>
              <a:buNone/>
            </a:pPr>
            <a:r>
              <a:rPr lang="en-US"/>
              <a:t>Indexing, Selection, Filtering: very similar to NumPy</a:t>
            </a:r>
            <a:endParaRPr/>
          </a:p>
          <a:p>
            <a:pPr indent="0" lvl="0" marL="0" rtl="0" algn="l">
              <a:spcBef>
                <a:spcPts val="1000"/>
              </a:spcBef>
              <a:spcAft>
                <a:spcPts val="0"/>
              </a:spcAft>
              <a:buClr>
                <a:schemeClr val="dk1"/>
              </a:buClr>
              <a:buSzPts val="2000"/>
              <a:buNone/>
            </a:pPr>
            <a:r>
              <a:rPr lang="en-US"/>
              <a:t>Arithmetic Operations</a:t>
            </a:r>
            <a:endParaRPr/>
          </a:p>
          <a:p>
            <a:pPr indent="-182880" lvl="1" marL="457200" rtl="0" algn="l">
              <a:spcBef>
                <a:spcPts val="1000"/>
              </a:spcBef>
              <a:spcAft>
                <a:spcPts val="0"/>
              </a:spcAft>
              <a:buSzPts val="2000"/>
              <a:buChar char="•"/>
            </a:pPr>
            <a:r>
              <a:rPr b="0" lang="en-US"/>
              <a:t>Result index union of the two input indexes</a:t>
            </a:r>
            <a:endParaRPr/>
          </a:p>
          <a:p>
            <a:pPr indent="-182880" lvl="1" marL="457200" rtl="0" algn="l">
              <a:spcBef>
                <a:spcPts val="400"/>
              </a:spcBef>
              <a:spcAft>
                <a:spcPts val="0"/>
              </a:spcAft>
              <a:buSzPts val="2000"/>
              <a:buChar char="•"/>
            </a:pPr>
            <a:r>
              <a:rPr b="0" lang="en-US"/>
              <a:t>Options to do “fill” while doing these operations	</a:t>
            </a:r>
            <a:endParaRPr/>
          </a:p>
          <a:p>
            <a:pPr indent="0" lvl="0" marL="0" rtl="0" algn="l">
              <a:spcBef>
                <a:spcPts val="400"/>
              </a:spcBef>
              <a:spcAft>
                <a:spcPts val="0"/>
              </a:spcAft>
              <a:buClr>
                <a:schemeClr val="dk1"/>
              </a:buClr>
              <a:buSzPts val="2000"/>
              <a:buNone/>
            </a:pPr>
            <a:r>
              <a:t/>
            </a:r>
            <a:endParaRPr b="0"/>
          </a:p>
        </p:txBody>
      </p:sp>
      <p:sp>
        <p:nvSpPr>
          <p:cNvPr id="519" name="Google Shape;519;p4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20" name="Google Shape;520;p43"/>
          <p:cNvPicPr preferRelativeResize="0"/>
          <p:nvPr/>
        </p:nvPicPr>
        <p:blipFill rotWithShape="1">
          <a:blip r:embed="rId3">
            <a:alphaModFix/>
          </a:blip>
          <a:srcRect b="0" l="0" r="0" t="0"/>
          <a:stretch/>
        </p:blipFill>
        <p:spPr>
          <a:xfrm>
            <a:off x="1519197" y="4029155"/>
            <a:ext cx="4223510" cy="1613146"/>
          </a:xfrm>
          <a:prstGeom prst="rect">
            <a:avLst/>
          </a:prstGeom>
          <a:noFill/>
          <a:ln>
            <a:noFill/>
          </a:ln>
        </p:spPr>
      </p:pic>
      <p:pic>
        <p:nvPicPr>
          <p:cNvPr id="521" name="Google Shape;521;p43"/>
          <p:cNvPicPr preferRelativeResize="0"/>
          <p:nvPr/>
        </p:nvPicPr>
        <p:blipFill rotWithShape="1">
          <a:blip r:embed="rId4">
            <a:alphaModFix/>
          </a:blip>
          <a:srcRect b="0" l="0" r="0" t="0"/>
          <a:stretch/>
        </p:blipFill>
        <p:spPr>
          <a:xfrm>
            <a:off x="1369308" y="5334256"/>
            <a:ext cx="4135520" cy="791908"/>
          </a:xfrm>
          <a:prstGeom prst="rect">
            <a:avLst/>
          </a:prstGeom>
          <a:noFill/>
          <a:ln>
            <a:noFill/>
          </a:ln>
        </p:spPr>
      </p:pic>
      <p:pic>
        <p:nvPicPr>
          <p:cNvPr id="522" name="Google Shape;522;p43"/>
          <p:cNvPicPr preferRelativeResize="0"/>
          <p:nvPr/>
        </p:nvPicPr>
        <p:blipFill rotWithShape="1">
          <a:blip r:embed="rId5">
            <a:alphaModFix/>
          </a:blip>
          <a:srcRect b="0" l="0" r="0" t="0"/>
          <a:stretch/>
        </p:blipFill>
        <p:spPr>
          <a:xfrm>
            <a:off x="6952537" y="4052830"/>
            <a:ext cx="3110666" cy="23030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FUNCTION APPLICATION AND MAPPING</a:t>
            </a:r>
            <a:endParaRPr/>
          </a:p>
        </p:txBody>
      </p:sp>
      <p:sp>
        <p:nvSpPr>
          <p:cNvPr id="529" name="Google Shape;529;p4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30" name="Google Shape;530;p44"/>
          <p:cNvPicPr preferRelativeResize="0"/>
          <p:nvPr/>
        </p:nvPicPr>
        <p:blipFill rotWithShape="1">
          <a:blip r:embed="rId3">
            <a:alphaModFix/>
          </a:blip>
          <a:srcRect b="0" l="0" r="0" t="0"/>
          <a:stretch/>
        </p:blipFill>
        <p:spPr>
          <a:xfrm>
            <a:off x="1524001" y="1671053"/>
            <a:ext cx="8480523" cy="2323431"/>
          </a:xfrm>
          <a:prstGeom prst="rect">
            <a:avLst/>
          </a:prstGeom>
          <a:noFill/>
          <a:ln>
            <a:noFill/>
          </a:ln>
        </p:spPr>
      </p:pic>
      <p:pic>
        <p:nvPicPr>
          <p:cNvPr id="531" name="Google Shape;531;p44"/>
          <p:cNvPicPr preferRelativeResize="0"/>
          <p:nvPr/>
        </p:nvPicPr>
        <p:blipFill rotWithShape="1">
          <a:blip r:embed="rId4">
            <a:alphaModFix/>
          </a:blip>
          <a:srcRect b="0" l="0" r="0" t="0"/>
          <a:stretch/>
        </p:blipFill>
        <p:spPr>
          <a:xfrm>
            <a:off x="1710288" y="4555166"/>
            <a:ext cx="6631607" cy="1752164"/>
          </a:xfrm>
          <a:prstGeom prst="rect">
            <a:avLst/>
          </a:prstGeom>
          <a:noFill/>
          <a:ln>
            <a:noFill/>
          </a:ln>
        </p:spPr>
      </p:pic>
      <p:sp>
        <p:nvSpPr>
          <p:cNvPr id="532" name="Google Shape;532;p44"/>
          <p:cNvSpPr txBox="1"/>
          <p:nvPr/>
        </p:nvSpPr>
        <p:spPr>
          <a:xfrm>
            <a:off x="7898724" y="6550224"/>
            <a:ext cx="39482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From: Python for Data Analysis; Wes McKinney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SORTING AND RANKING</a:t>
            </a:r>
            <a:endParaRPr/>
          </a:p>
        </p:txBody>
      </p:sp>
      <p:pic>
        <p:nvPicPr>
          <p:cNvPr id="539" name="Google Shape;539;p45"/>
          <p:cNvPicPr preferRelativeResize="0"/>
          <p:nvPr/>
        </p:nvPicPr>
        <p:blipFill rotWithShape="1">
          <a:blip r:embed="rId3">
            <a:alphaModFix/>
          </a:blip>
          <a:srcRect b="0" l="0" r="0" t="0"/>
          <a:stretch/>
        </p:blipFill>
        <p:spPr>
          <a:xfrm>
            <a:off x="1981199" y="1524318"/>
            <a:ext cx="7016755" cy="1924735"/>
          </a:xfrm>
          <a:prstGeom prst="rect">
            <a:avLst/>
          </a:prstGeom>
          <a:noFill/>
          <a:ln>
            <a:noFill/>
          </a:ln>
        </p:spPr>
      </p:pic>
      <p:pic>
        <p:nvPicPr>
          <p:cNvPr id="540" name="Google Shape;540;p45"/>
          <p:cNvPicPr preferRelativeResize="0"/>
          <p:nvPr/>
        </p:nvPicPr>
        <p:blipFill rotWithShape="1">
          <a:blip r:embed="rId4">
            <a:alphaModFix/>
          </a:blip>
          <a:srcRect b="0" l="0" r="0" t="0"/>
          <a:stretch/>
        </p:blipFill>
        <p:spPr>
          <a:xfrm>
            <a:off x="1735168" y="4085907"/>
            <a:ext cx="7508814" cy="2618205"/>
          </a:xfrm>
          <a:prstGeom prst="rect">
            <a:avLst/>
          </a:prstGeom>
          <a:noFill/>
          <a:ln>
            <a:noFill/>
          </a:ln>
        </p:spPr>
      </p:pic>
      <p:sp>
        <p:nvSpPr>
          <p:cNvPr id="541" name="Google Shape;541;p45"/>
          <p:cNvSpPr txBox="1"/>
          <p:nvPr/>
        </p:nvSpPr>
        <p:spPr>
          <a:xfrm>
            <a:off x="7898724" y="6550224"/>
            <a:ext cx="39482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From: Python for Data Analysis; Wes McKinney</a:t>
            </a:r>
            <a:endParaRPr/>
          </a:p>
        </p:txBody>
      </p:sp>
      <p:sp>
        <p:nvSpPr>
          <p:cNvPr id="542" name="Google Shape;542;p4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DESCRIPTIVE AND SUMMARY STATISTICS</a:t>
            </a:r>
            <a:endParaRPr/>
          </a:p>
        </p:txBody>
      </p:sp>
      <p:sp>
        <p:nvSpPr>
          <p:cNvPr id="549" name="Google Shape;549;p46"/>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t/>
            </a:r>
            <a:endParaRPr/>
          </a:p>
        </p:txBody>
      </p:sp>
      <p:pic>
        <p:nvPicPr>
          <p:cNvPr id="550" name="Google Shape;550;p46"/>
          <p:cNvPicPr preferRelativeResize="0"/>
          <p:nvPr/>
        </p:nvPicPr>
        <p:blipFill rotWithShape="1">
          <a:blip r:embed="rId3">
            <a:alphaModFix/>
          </a:blip>
          <a:srcRect b="0" l="0" r="0" t="0"/>
          <a:stretch/>
        </p:blipFill>
        <p:spPr>
          <a:xfrm>
            <a:off x="3349405" y="967569"/>
            <a:ext cx="6973971" cy="5582655"/>
          </a:xfrm>
          <a:prstGeom prst="rect">
            <a:avLst/>
          </a:prstGeom>
          <a:noFill/>
          <a:ln>
            <a:noFill/>
          </a:ln>
        </p:spPr>
      </p:pic>
      <p:sp>
        <p:nvSpPr>
          <p:cNvPr id="551" name="Google Shape;551;p46"/>
          <p:cNvSpPr txBox="1"/>
          <p:nvPr/>
        </p:nvSpPr>
        <p:spPr>
          <a:xfrm>
            <a:off x="7898724" y="6550224"/>
            <a:ext cx="39482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From: Python for Data Analysis; Wes McKinney</a:t>
            </a:r>
            <a:endParaRPr/>
          </a:p>
        </p:txBody>
      </p:sp>
      <p:sp>
        <p:nvSpPr>
          <p:cNvPr id="552" name="Google Shape;552;p4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CREATING DATAFRAMES</a:t>
            </a:r>
            <a:endParaRPr/>
          </a:p>
        </p:txBody>
      </p:sp>
      <p:sp>
        <p:nvSpPr>
          <p:cNvPr id="559" name="Google Shape;559;p47"/>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Directly from Dict or Series</a:t>
            </a:r>
            <a:endParaRPr/>
          </a:p>
          <a:p>
            <a:pPr indent="0" lvl="0" marL="0" rtl="0" algn="l">
              <a:spcBef>
                <a:spcPts val="1000"/>
              </a:spcBef>
              <a:spcAft>
                <a:spcPts val="0"/>
              </a:spcAft>
              <a:buClr>
                <a:schemeClr val="dk1"/>
              </a:buClr>
              <a:buSzPts val="2000"/>
              <a:buNone/>
            </a:pPr>
            <a:r>
              <a:rPr lang="en-US"/>
              <a:t>From a Comma-Separated File – CSV file</a:t>
            </a:r>
            <a:endParaRPr/>
          </a:p>
          <a:p>
            <a:pPr indent="-182880" lvl="1" marL="457200" rtl="0" algn="l">
              <a:spcBef>
                <a:spcPts val="1000"/>
              </a:spcBef>
              <a:spcAft>
                <a:spcPts val="0"/>
              </a:spcAft>
              <a:buSzPts val="2000"/>
              <a:buChar char="•"/>
            </a:pPr>
            <a:r>
              <a:rPr b="0" lang="en-US"/>
              <a:t>pandas.read_csv()</a:t>
            </a:r>
            <a:endParaRPr/>
          </a:p>
          <a:p>
            <a:pPr indent="-182880" lvl="1" marL="457200" rtl="0" algn="l">
              <a:spcBef>
                <a:spcPts val="400"/>
              </a:spcBef>
              <a:spcAft>
                <a:spcPts val="0"/>
              </a:spcAft>
              <a:buSzPts val="2000"/>
              <a:buChar char="•"/>
            </a:pPr>
            <a:r>
              <a:rPr b="0" lang="en-US"/>
              <a:t>Can infer headers/column names if present, otherwise may want to reindex</a:t>
            </a:r>
            <a:endParaRPr b="0"/>
          </a:p>
          <a:p>
            <a:pPr indent="0" lvl="0" marL="0" rtl="0" algn="l">
              <a:spcBef>
                <a:spcPts val="400"/>
              </a:spcBef>
              <a:spcAft>
                <a:spcPts val="0"/>
              </a:spcAft>
              <a:buClr>
                <a:schemeClr val="dk1"/>
              </a:buClr>
              <a:buSzPts val="2000"/>
              <a:buNone/>
            </a:pPr>
            <a:r>
              <a:rPr lang="en-US"/>
              <a:t>From an Excel File</a:t>
            </a:r>
            <a:endParaRPr/>
          </a:p>
          <a:p>
            <a:pPr indent="-182880" lvl="1" marL="457200" rtl="0" algn="l">
              <a:spcBef>
                <a:spcPts val="1000"/>
              </a:spcBef>
              <a:spcAft>
                <a:spcPts val="0"/>
              </a:spcAft>
              <a:buSzPts val="2000"/>
              <a:buChar char="•"/>
            </a:pPr>
            <a:r>
              <a:rPr b="0" lang="en-US"/>
              <a:t>pandas.read_excel()</a:t>
            </a:r>
            <a:endParaRPr/>
          </a:p>
          <a:p>
            <a:pPr indent="0" lvl="0" marL="0" rtl="0" algn="l">
              <a:spcBef>
                <a:spcPts val="400"/>
              </a:spcBef>
              <a:spcAft>
                <a:spcPts val="0"/>
              </a:spcAft>
              <a:buClr>
                <a:schemeClr val="dk1"/>
              </a:buClr>
              <a:buSzPts val="2000"/>
              <a:buNone/>
            </a:pPr>
            <a:r>
              <a:rPr lang="en-US"/>
              <a:t>From a Database using SQL (see the reading for an example)</a:t>
            </a:r>
            <a:endParaRPr/>
          </a:p>
          <a:p>
            <a:pPr indent="0" lvl="0" marL="0" rtl="0" algn="l">
              <a:spcBef>
                <a:spcPts val="1000"/>
              </a:spcBef>
              <a:spcAft>
                <a:spcPts val="0"/>
              </a:spcAft>
              <a:buClr>
                <a:schemeClr val="dk1"/>
              </a:buClr>
              <a:buSzPts val="2000"/>
              <a:buNone/>
            </a:pPr>
            <a:r>
              <a:rPr lang="en-US"/>
              <a:t>From Clipboard, URL, Google Analytics,</a:t>
            </a:r>
            <a:r>
              <a:rPr b="0" lang="en-US"/>
              <a:t> …</a:t>
            </a:r>
            <a:endParaRPr b="0"/>
          </a:p>
          <a:p>
            <a:pPr indent="0" lvl="0" marL="0" rtl="0" algn="l">
              <a:spcBef>
                <a:spcPts val="1000"/>
              </a:spcBef>
              <a:spcAft>
                <a:spcPts val="0"/>
              </a:spcAft>
              <a:buClr>
                <a:schemeClr val="dk1"/>
              </a:buClr>
              <a:buSzPts val="2000"/>
              <a:buNone/>
            </a:pPr>
            <a:r>
              <a:rPr b="0" lang="en-US"/>
              <a:t>…</a:t>
            </a:r>
            <a:endParaRPr b="0"/>
          </a:p>
        </p:txBody>
      </p:sp>
      <p:sp>
        <p:nvSpPr>
          <p:cNvPr id="560" name="Google Shape;560;p4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61" name="Google Shape;561;p47"/>
          <p:cNvSpPr txBox="1"/>
          <p:nvPr/>
        </p:nvSpPr>
        <p:spPr>
          <a:xfrm>
            <a:off x="7898724" y="6550224"/>
            <a:ext cx="39482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Arial"/>
                <a:ea typeface="Arial"/>
                <a:cs typeface="Arial"/>
                <a:sym typeface="Arial"/>
              </a:rPr>
              <a:t>From: Python for Data Analysis; Wes McKinney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MORE…</a:t>
            </a:r>
            <a:endParaRPr/>
          </a:p>
        </p:txBody>
      </p:sp>
      <p:sp>
        <p:nvSpPr>
          <p:cNvPr id="568" name="Google Shape;568;p48"/>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Unique values, Value counts</a:t>
            </a:r>
            <a:endParaRPr/>
          </a:p>
          <a:p>
            <a:pPr indent="0" lvl="0" marL="0" rtl="0" algn="l">
              <a:spcBef>
                <a:spcPts val="1000"/>
              </a:spcBef>
              <a:spcAft>
                <a:spcPts val="0"/>
              </a:spcAft>
              <a:buClr>
                <a:schemeClr val="dk1"/>
              </a:buClr>
              <a:buSzPts val="2000"/>
              <a:buNone/>
            </a:pPr>
            <a:r>
              <a:rPr lang="en-US"/>
              <a:t>Correlation and Covariance</a:t>
            </a:r>
            <a:endParaRPr/>
          </a:p>
          <a:p>
            <a:pPr indent="0" lvl="0" marL="0" rtl="0" algn="l">
              <a:spcBef>
                <a:spcPts val="1000"/>
              </a:spcBef>
              <a:spcAft>
                <a:spcPts val="0"/>
              </a:spcAft>
              <a:buClr>
                <a:schemeClr val="dk1"/>
              </a:buClr>
              <a:buSzPts val="2000"/>
              <a:buNone/>
            </a:pPr>
            <a:r>
              <a:rPr lang="en-US"/>
              <a:t>Functions for handling missing data – in a few classes</a:t>
            </a:r>
            <a:endParaRPr/>
          </a:p>
          <a:p>
            <a:pPr indent="-182880" lvl="1" marL="457200" rtl="0" algn="l">
              <a:spcBef>
                <a:spcPts val="1000"/>
              </a:spcBef>
              <a:spcAft>
                <a:spcPts val="0"/>
              </a:spcAft>
              <a:buSzPts val="2000"/>
              <a:buChar char="•"/>
            </a:pPr>
            <a:r>
              <a:rPr b="0" lang="en-US"/>
              <a:t>dropna(), fillna()</a:t>
            </a:r>
            <a:endParaRPr/>
          </a:p>
          <a:p>
            <a:pPr indent="0" lvl="0" marL="0" rtl="0" algn="l">
              <a:spcBef>
                <a:spcPts val="400"/>
              </a:spcBef>
              <a:spcAft>
                <a:spcPts val="0"/>
              </a:spcAft>
              <a:buClr>
                <a:schemeClr val="dk1"/>
              </a:buClr>
              <a:buSzPts val="2000"/>
              <a:buNone/>
            </a:pPr>
            <a:r>
              <a:rPr lang="en-US"/>
              <a:t>Broadcasting</a:t>
            </a:r>
            <a:endParaRPr/>
          </a:p>
          <a:p>
            <a:pPr indent="0" lvl="0" marL="0" rtl="0" algn="l">
              <a:spcBef>
                <a:spcPts val="1000"/>
              </a:spcBef>
              <a:spcAft>
                <a:spcPts val="0"/>
              </a:spcAft>
              <a:buClr>
                <a:schemeClr val="dk1"/>
              </a:buClr>
              <a:buSzPts val="2000"/>
              <a:buNone/>
            </a:pPr>
            <a:r>
              <a:rPr lang="en-US"/>
              <a:t>Pivoting</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We will see some of these as we discuss data wrangling, cleaning, etc.</a:t>
            </a:r>
            <a:endParaRPr/>
          </a:p>
        </p:txBody>
      </p:sp>
      <p:sp>
        <p:nvSpPr>
          <p:cNvPr id="569" name="Google Shape;569;p4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4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CONTINUING TO TIDY DATA …</a:t>
            </a:r>
            <a:endParaRPr/>
          </a:p>
        </p:txBody>
      </p:sp>
      <p:sp>
        <p:nvSpPr>
          <p:cNvPr id="576" name="Google Shape;576;p49"/>
          <p:cNvSpPr txBox="1"/>
          <p:nvPr>
            <p:ph idx="1" type="body"/>
          </p:nvPr>
        </p:nvSpPr>
        <p:spPr>
          <a:xfrm>
            <a:off x="609600" y="1752601"/>
            <a:ext cx="10160000" cy="4373563"/>
          </a:xfrm>
          <a:prstGeom prst="rect">
            <a:avLst/>
          </a:prstGeom>
          <a:noFill/>
          <a:ln>
            <a:noFill/>
          </a:ln>
        </p:spPr>
        <p:txBody>
          <a:bodyPr anchorCtr="0" anchor="t" bIns="731500" lIns="91425" spcFirstLastPara="1" rIns="91425" wrap="square" tIns="45700">
            <a:normAutofit fontScale="77500" lnSpcReduction="20000"/>
          </a:bodyPr>
          <a:lstStyle/>
          <a:p>
            <a:pPr indent="-457200" lvl="0" marL="457200" rtl="0" algn="l">
              <a:spcBef>
                <a:spcPts val="0"/>
              </a:spcBef>
              <a:spcAft>
                <a:spcPts val="0"/>
              </a:spcAft>
              <a:buClr>
                <a:schemeClr val="dk1"/>
              </a:buClr>
              <a:buSzPct val="100000"/>
              <a:buAutoNum type="arabicPeriod"/>
            </a:pPr>
            <a:r>
              <a:rPr lang="en-US"/>
              <a:t>NumPy: Python Library for Manipulating nD Arrays</a:t>
            </a:r>
            <a:endParaRPr/>
          </a:p>
          <a:p>
            <a:pPr indent="0" lvl="1" marL="457200" rtl="0" algn="l">
              <a:spcBef>
                <a:spcPts val="910"/>
              </a:spcBef>
              <a:spcAft>
                <a:spcPts val="0"/>
              </a:spcAft>
              <a:buSzPct val="100000"/>
              <a:buNone/>
            </a:pPr>
            <a:r>
              <a:rPr b="0" lang="en-US"/>
              <a:t>Multidimensional Arrays, and a variety of operations including Linear Algebra</a:t>
            </a:r>
            <a:endParaRPr/>
          </a:p>
          <a:p>
            <a:pPr indent="0" lvl="1" marL="457200" rtl="0" algn="l">
              <a:spcBef>
                <a:spcPts val="310"/>
              </a:spcBef>
              <a:spcAft>
                <a:spcPts val="0"/>
              </a:spcAft>
              <a:buSzPct val="100000"/>
              <a:buNone/>
            </a:pPr>
            <a:r>
              <a:t/>
            </a:r>
            <a:endParaRPr/>
          </a:p>
          <a:p>
            <a:pPr indent="-457200" lvl="0" marL="457200" rtl="0" algn="l">
              <a:spcBef>
                <a:spcPts val="310"/>
              </a:spcBef>
              <a:spcAft>
                <a:spcPts val="0"/>
              </a:spcAft>
              <a:buClr>
                <a:schemeClr val="dk2"/>
              </a:buClr>
              <a:buSzPct val="100000"/>
              <a:buAutoNum type="arabicPeriod"/>
            </a:pPr>
            <a:r>
              <a:rPr lang="en-US">
                <a:solidFill>
                  <a:schemeClr val="dk2"/>
                </a:solidFill>
              </a:rPr>
              <a:t>Pandas: Python Library for Manipulating Tabular Data, &amp; Tidy Data </a:t>
            </a:r>
            <a:endParaRPr/>
          </a:p>
          <a:p>
            <a:pPr indent="0" lvl="1" marL="457200" rtl="0" algn="l">
              <a:spcBef>
                <a:spcPts val="910"/>
              </a:spcBef>
              <a:spcAft>
                <a:spcPts val="0"/>
              </a:spcAft>
              <a:buSzPct val="100000"/>
              <a:buNone/>
            </a:pPr>
            <a:r>
              <a:rPr lang="en-US">
                <a:solidFill>
                  <a:schemeClr val="dk2"/>
                </a:solidFill>
              </a:rPr>
              <a:t>Series, Tables (also called </a:t>
            </a:r>
            <a:r>
              <a:rPr b="1" lang="en-US">
                <a:solidFill>
                  <a:schemeClr val="dk2"/>
                </a:solidFill>
              </a:rPr>
              <a:t>DataFrames</a:t>
            </a:r>
            <a:r>
              <a:rPr lang="en-US">
                <a:solidFill>
                  <a:schemeClr val="dk2"/>
                </a:solidFill>
              </a:rPr>
              <a:t>)</a:t>
            </a:r>
            <a:endParaRPr/>
          </a:p>
          <a:p>
            <a:pPr indent="0" lvl="1" marL="457200" rtl="0" algn="l">
              <a:spcBef>
                <a:spcPts val="310"/>
              </a:spcBef>
              <a:spcAft>
                <a:spcPts val="0"/>
              </a:spcAft>
              <a:buSzPct val="100000"/>
              <a:buNone/>
            </a:pPr>
            <a:r>
              <a:rPr lang="en-US">
                <a:solidFill>
                  <a:schemeClr val="dk2"/>
                </a:solidFill>
              </a:rPr>
              <a:t>Many operations to manipulate and combine tables/series</a:t>
            </a:r>
            <a:endParaRPr/>
          </a:p>
          <a:p>
            <a:pPr indent="0" lvl="1" marL="457200" rtl="0" algn="l">
              <a:spcBef>
                <a:spcPts val="310"/>
              </a:spcBef>
              <a:spcAft>
                <a:spcPts val="0"/>
              </a:spcAft>
              <a:buSzPct val="100000"/>
              <a:buNone/>
            </a:pPr>
            <a:r>
              <a:t/>
            </a:r>
            <a:endParaRPr>
              <a:solidFill>
                <a:schemeClr val="dk2"/>
              </a:solidFill>
            </a:endParaRPr>
          </a:p>
          <a:p>
            <a:pPr indent="-457200" lvl="0" marL="457200" rtl="0" algn="l">
              <a:spcBef>
                <a:spcPts val="310"/>
              </a:spcBef>
              <a:spcAft>
                <a:spcPts val="0"/>
              </a:spcAft>
              <a:buClr>
                <a:schemeClr val="dk2"/>
              </a:buClr>
              <a:buSzPct val="100000"/>
              <a:buAutoNum type="arabicPeriod"/>
            </a:pPr>
            <a:r>
              <a:rPr lang="en-US">
                <a:solidFill>
                  <a:schemeClr val="dk2"/>
                </a:solidFill>
              </a:rPr>
              <a:t>Relational Databases</a:t>
            </a:r>
            <a:endParaRPr/>
          </a:p>
          <a:p>
            <a:pPr indent="0" lvl="1" marL="457200" rtl="0" algn="l">
              <a:spcBef>
                <a:spcPts val="910"/>
              </a:spcBef>
              <a:spcAft>
                <a:spcPts val="0"/>
              </a:spcAft>
              <a:buSzPct val="100000"/>
              <a:buNone/>
            </a:pPr>
            <a:r>
              <a:rPr lang="en-US">
                <a:solidFill>
                  <a:schemeClr val="dk2"/>
                </a:solidFill>
              </a:rPr>
              <a:t>Tables/Relations, and SQL (similar to Pandas operations)</a:t>
            </a:r>
            <a:endParaRPr/>
          </a:p>
          <a:p>
            <a:pPr indent="0" lvl="1" marL="457200" rtl="0" algn="l">
              <a:spcBef>
                <a:spcPts val="310"/>
              </a:spcBef>
              <a:spcAft>
                <a:spcPts val="0"/>
              </a:spcAft>
              <a:buSzPct val="100000"/>
              <a:buNone/>
            </a:pPr>
            <a:r>
              <a:t/>
            </a:r>
            <a:endParaRPr/>
          </a:p>
          <a:p>
            <a:pPr indent="0" lvl="0" marL="0" rtl="0" algn="l">
              <a:spcBef>
                <a:spcPts val="310"/>
              </a:spcBef>
              <a:spcAft>
                <a:spcPts val="0"/>
              </a:spcAft>
              <a:buClr>
                <a:schemeClr val="dk1"/>
              </a:buClr>
              <a:buSzPct val="100000"/>
              <a:buNone/>
            </a:pPr>
            <a:r>
              <a:rPr lang="en-US"/>
              <a:t>4.    Apache Spark</a:t>
            </a:r>
            <a:endParaRPr/>
          </a:p>
          <a:p>
            <a:pPr indent="0" lvl="1" marL="274320" rtl="0" algn="l">
              <a:spcBef>
                <a:spcPts val="910"/>
              </a:spcBef>
              <a:spcAft>
                <a:spcPts val="0"/>
              </a:spcAft>
              <a:buSzPct val="100000"/>
              <a:buNone/>
            </a:pPr>
            <a:r>
              <a:rPr lang="en-US"/>
              <a:t>   Sets of objects or key-value pairs </a:t>
            </a:r>
            <a:endParaRPr/>
          </a:p>
          <a:p>
            <a:pPr indent="0" lvl="1" marL="274320" rtl="0" algn="l">
              <a:spcBef>
                <a:spcPts val="310"/>
              </a:spcBef>
              <a:spcAft>
                <a:spcPts val="0"/>
              </a:spcAft>
              <a:buSzPct val="100000"/>
              <a:buNone/>
            </a:pPr>
            <a:r>
              <a:rPr lang="en-US"/>
              <a:t>   MapReduce and SQL-like operations</a:t>
            </a:r>
            <a:endParaRPr/>
          </a:p>
        </p:txBody>
      </p:sp>
      <p:sp>
        <p:nvSpPr>
          <p:cNvPr id="577" name="Google Shape;577;p4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TABLES </a:t>
            </a:r>
            <a:endParaRPr/>
          </a:p>
        </p:txBody>
      </p:sp>
      <p:sp>
        <p:nvSpPr>
          <p:cNvPr id="584" name="Google Shape;584;p5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585" name="Google Shape;585;p50"/>
          <p:cNvGraphicFramePr/>
          <p:nvPr/>
        </p:nvGraphicFramePr>
        <p:xfrm>
          <a:off x="5458111" y="3460612"/>
          <a:ext cx="3000000" cy="3000000"/>
        </p:xfrm>
        <a:graphic>
          <a:graphicData uri="http://schemas.openxmlformats.org/drawingml/2006/table">
            <a:tbl>
              <a:tblPr bandRow="1" firstRow="1">
                <a:noFill/>
                <a:tableStyleId>{E6CF6A41-BDCD-44B1-963D-E83B64F01F32}</a:tableStyleId>
              </a:tblPr>
              <a:tblGrid>
                <a:gridCol w="1035775"/>
                <a:gridCol w="1035775"/>
                <a:gridCol w="1035775"/>
                <a:gridCol w="1035775"/>
              </a:tblGrid>
              <a:tr h="4251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r>
              <a:tr h="4251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r>
              <a:tr h="4251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r>
            </a:tbl>
          </a:graphicData>
        </a:graphic>
      </p:graphicFrame>
      <p:grpSp>
        <p:nvGrpSpPr>
          <p:cNvPr id="586" name="Google Shape;586;p50"/>
          <p:cNvGrpSpPr/>
          <p:nvPr/>
        </p:nvGrpSpPr>
        <p:grpSpPr>
          <a:xfrm>
            <a:off x="1981199" y="4064366"/>
            <a:ext cx="3192100" cy="1216701"/>
            <a:chOff x="457199" y="4064365"/>
            <a:chExt cx="3192100" cy="1216701"/>
          </a:xfrm>
        </p:grpSpPr>
        <p:cxnSp>
          <p:nvCxnSpPr>
            <p:cNvPr id="587" name="Google Shape;587;p50"/>
            <p:cNvCxnSpPr/>
            <p:nvPr/>
          </p:nvCxnSpPr>
          <p:spPr>
            <a:xfrm>
              <a:off x="2629968" y="4064365"/>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sp>
          <p:nvSpPr>
            <p:cNvPr id="588" name="Google Shape;588;p50"/>
            <p:cNvSpPr txBox="1"/>
            <p:nvPr/>
          </p:nvSpPr>
          <p:spPr>
            <a:xfrm>
              <a:off x="457199" y="4173900"/>
              <a:ext cx="1790519"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accent3"/>
                  </a:solidFill>
                  <a:latin typeface="Arial"/>
                  <a:ea typeface="Arial"/>
                  <a:cs typeface="Arial"/>
                  <a:sym typeface="Arial"/>
                </a:rPr>
                <a:t>Observations,</a:t>
              </a:r>
              <a:endParaRPr/>
            </a:p>
            <a:p>
              <a:pPr indent="0" lvl="0" marL="0" marR="0" rtl="0" algn="r">
                <a:spcBef>
                  <a:spcPts val="0"/>
                </a:spcBef>
                <a:spcAft>
                  <a:spcPts val="0"/>
                </a:spcAft>
                <a:buNone/>
              </a:pPr>
              <a:r>
                <a:rPr lang="en-US" sz="1800">
                  <a:solidFill>
                    <a:schemeClr val="accent3"/>
                  </a:solidFill>
                  <a:latin typeface="Arial"/>
                  <a:ea typeface="Arial"/>
                  <a:cs typeface="Arial"/>
                  <a:sym typeface="Arial"/>
                </a:rPr>
                <a:t>Rows, or </a:t>
              </a:r>
              <a:endParaRPr/>
            </a:p>
            <a:p>
              <a:pPr indent="0" lvl="0" marL="0" marR="0" rtl="0" algn="r">
                <a:spcBef>
                  <a:spcPts val="0"/>
                </a:spcBef>
                <a:spcAft>
                  <a:spcPts val="0"/>
                </a:spcAft>
                <a:buNone/>
              </a:pPr>
              <a:r>
                <a:rPr lang="en-US" sz="1800">
                  <a:solidFill>
                    <a:schemeClr val="accent3"/>
                  </a:solidFill>
                  <a:latin typeface="Arial"/>
                  <a:ea typeface="Arial"/>
                  <a:cs typeface="Arial"/>
                  <a:sym typeface="Arial"/>
                </a:rPr>
                <a:t>Tuples</a:t>
              </a:r>
              <a:endParaRPr/>
            </a:p>
          </p:txBody>
        </p:sp>
        <p:cxnSp>
          <p:nvCxnSpPr>
            <p:cNvPr id="589" name="Google Shape;589;p50"/>
            <p:cNvCxnSpPr/>
            <p:nvPr/>
          </p:nvCxnSpPr>
          <p:spPr>
            <a:xfrm>
              <a:off x="2629968" y="4449945"/>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cxnSp>
          <p:nvCxnSpPr>
            <p:cNvPr id="590" name="Google Shape;590;p50"/>
            <p:cNvCxnSpPr/>
            <p:nvPr/>
          </p:nvCxnSpPr>
          <p:spPr>
            <a:xfrm>
              <a:off x="2629968" y="4865506"/>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cxnSp>
          <p:nvCxnSpPr>
            <p:cNvPr id="591" name="Google Shape;591;p50"/>
            <p:cNvCxnSpPr/>
            <p:nvPr/>
          </p:nvCxnSpPr>
          <p:spPr>
            <a:xfrm>
              <a:off x="2629968" y="5281066"/>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592" name="Google Shape;592;p50"/>
          <p:cNvGrpSpPr/>
          <p:nvPr/>
        </p:nvGrpSpPr>
        <p:grpSpPr>
          <a:xfrm>
            <a:off x="6485744" y="1871011"/>
            <a:ext cx="3115455" cy="1487402"/>
            <a:chOff x="4961743" y="1871011"/>
            <a:chExt cx="3115455" cy="1487402"/>
          </a:xfrm>
        </p:grpSpPr>
        <p:cxnSp>
          <p:nvCxnSpPr>
            <p:cNvPr id="593" name="Google Shape;593;p50"/>
            <p:cNvCxnSpPr/>
            <p:nvPr/>
          </p:nvCxnSpPr>
          <p:spPr>
            <a:xfrm>
              <a:off x="6484044"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cxnSp>
          <p:nvCxnSpPr>
            <p:cNvPr id="594" name="Google Shape;594;p50"/>
            <p:cNvCxnSpPr/>
            <p:nvPr/>
          </p:nvCxnSpPr>
          <p:spPr>
            <a:xfrm>
              <a:off x="5381465"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sp>
          <p:nvSpPr>
            <p:cNvPr id="595" name="Google Shape;595;p50"/>
            <p:cNvSpPr txBox="1"/>
            <p:nvPr/>
          </p:nvSpPr>
          <p:spPr>
            <a:xfrm>
              <a:off x="4961743" y="1871011"/>
              <a:ext cx="311545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accent5"/>
                  </a:solidFill>
                  <a:latin typeface="Arial"/>
                  <a:ea typeface="Arial"/>
                  <a:cs typeface="Arial"/>
                  <a:sym typeface="Arial"/>
                </a:rPr>
                <a:t>Variables</a:t>
              </a:r>
              <a:endParaRPr/>
            </a:p>
            <a:p>
              <a:pPr indent="0" lvl="0" marL="0" marR="0" rtl="0" algn="ctr">
                <a:spcBef>
                  <a:spcPts val="0"/>
                </a:spcBef>
                <a:spcAft>
                  <a:spcPts val="0"/>
                </a:spcAft>
                <a:buNone/>
              </a:pPr>
              <a:r>
                <a:rPr lang="en-US" sz="1800">
                  <a:solidFill>
                    <a:schemeClr val="accent5"/>
                  </a:solidFill>
                  <a:latin typeface="Arial"/>
                  <a:ea typeface="Arial"/>
                  <a:cs typeface="Arial"/>
                  <a:sym typeface="Arial"/>
                </a:rPr>
                <a:t>(also called Attributes, or Columns, or Labels)</a:t>
              </a:r>
              <a:endParaRPr/>
            </a:p>
          </p:txBody>
        </p:sp>
        <p:cxnSp>
          <p:nvCxnSpPr>
            <p:cNvPr id="596" name="Google Shape;596;p50"/>
            <p:cNvCxnSpPr/>
            <p:nvPr/>
          </p:nvCxnSpPr>
          <p:spPr>
            <a:xfrm>
              <a:off x="7586622"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597" name="Google Shape;597;p50"/>
          <p:cNvGrpSpPr/>
          <p:nvPr/>
        </p:nvGrpSpPr>
        <p:grpSpPr>
          <a:xfrm>
            <a:off x="3142936" y="2434146"/>
            <a:ext cx="3762530" cy="946457"/>
            <a:chOff x="1618936" y="2434146"/>
            <a:chExt cx="3762530" cy="946457"/>
          </a:xfrm>
        </p:grpSpPr>
        <p:cxnSp>
          <p:nvCxnSpPr>
            <p:cNvPr id="598" name="Google Shape;598;p50"/>
            <p:cNvCxnSpPr/>
            <p:nvPr/>
          </p:nvCxnSpPr>
          <p:spPr>
            <a:xfrm>
              <a:off x="3649299" y="2794341"/>
              <a:ext cx="446361" cy="586262"/>
            </a:xfrm>
            <a:prstGeom prst="straightConnector1">
              <a:avLst/>
            </a:prstGeom>
            <a:noFill/>
            <a:ln cap="flat" cmpd="sng" w="41275">
              <a:solidFill>
                <a:srgbClr val="7030A0"/>
              </a:solidFill>
              <a:prstDash val="solid"/>
              <a:round/>
              <a:headEnd len="sm" w="sm" type="none"/>
              <a:tailEnd len="med" w="med" type="triangle"/>
            </a:ln>
            <a:effectLst>
              <a:outerShdw blurRad="39999" rotWithShape="0" algn="bl" dist="23000">
                <a:srgbClr val="000000">
                  <a:alpha val="40000"/>
                </a:srgbClr>
              </a:outerShdw>
            </a:effectLst>
          </p:spPr>
        </p:cxnSp>
        <p:sp>
          <p:nvSpPr>
            <p:cNvPr id="599" name="Google Shape;599;p50"/>
            <p:cNvSpPr txBox="1"/>
            <p:nvPr/>
          </p:nvSpPr>
          <p:spPr>
            <a:xfrm>
              <a:off x="1618936" y="2434146"/>
              <a:ext cx="376253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030A0"/>
                  </a:solidFill>
                  <a:latin typeface="Arial"/>
                  <a:ea typeface="Arial"/>
                  <a:cs typeface="Arial"/>
                  <a:sym typeface="Arial"/>
                </a:rPr>
                <a:t>Index</a:t>
              </a:r>
              <a:endParaRPr/>
            </a:p>
          </p:txBody>
        </p:sp>
      </p:grpSp>
      <p:sp>
        <p:nvSpPr>
          <p:cNvPr id="600" name="Google Shape;600;p50"/>
          <p:cNvSpPr txBox="1"/>
          <p:nvPr>
            <p:ph idx="1" type="body"/>
          </p:nvPr>
        </p:nvSpPr>
        <p:spPr>
          <a:xfrm>
            <a:off x="185854" y="5384639"/>
            <a:ext cx="7620000" cy="1329311"/>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2000"/>
              <a:buNone/>
            </a:pPr>
            <a:r>
              <a:rPr lang="en-US"/>
              <a:t>But also:</a:t>
            </a:r>
            <a:endParaRPr/>
          </a:p>
          <a:p>
            <a:pPr indent="-342900" lvl="0" marL="342900" rtl="0" algn="l">
              <a:spcBef>
                <a:spcPts val="1000"/>
              </a:spcBef>
              <a:spcAft>
                <a:spcPts val="0"/>
              </a:spcAft>
              <a:buClr>
                <a:schemeClr val="dk1"/>
              </a:buClr>
              <a:buSzPts val="2000"/>
              <a:buFont typeface="Arial"/>
              <a:buChar char="•"/>
            </a:pPr>
            <a:r>
              <a:rPr lang="en-US"/>
              <a:t>Names of files/DataFrames = description of </a:t>
            </a:r>
            <a:r>
              <a:rPr lang="en-US">
                <a:solidFill>
                  <a:schemeClr val="dk2"/>
                </a:solidFill>
              </a:rPr>
              <a:t>one </a:t>
            </a:r>
            <a:r>
              <a:rPr lang="en-US"/>
              <a:t>dataset</a:t>
            </a:r>
            <a:endParaRPr/>
          </a:p>
          <a:p>
            <a:pPr indent="-342900" lvl="0" marL="342900" rtl="0" algn="l">
              <a:spcBef>
                <a:spcPts val="1000"/>
              </a:spcBef>
              <a:spcAft>
                <a:spcPts val="0"/>
              </a:spcAft>
              <a:buClr>
                <a:schemeClr val="dk1"/>
              </a:buClr>
              <a:buSzPts val="2000"/>
              <a:buFont typeface="Arial"/>
              <a:buChar char="•"/>
            </a:pPr>
            <a:r>
              <a:rPr lang="en-US"/>
              <a:t>Enforce one data type per dataset (ish)</a:t>
            </a:r>
            <a:endParaRPr/>
          </a:p>
          <a:p>
            <a:pPr indent="-215900" lvl="0" marL="342900" rtl="0" algn="l">
              <a:spcBef>
                <a:spcPts val="1000"/>
              </a:spcBef>
              <a:spcAft>
                <a:spcPts val="0"/>
              </a:spcAft>
              <a:buClr>
                <a:schemeClr val="dk1"/>
              </a:buClr>
              <a:buSzPts val="2000"/>
              <a:buFont typeface="Arial"/>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EXAMPLE</a:t>
            </a:r>
            <a:endParaRPr/>
          </a:p>
        </p:txBody>
      </p:sp>
      <p:sp>
        <p:nvSpPr>
          <p:cNvPr id="606" name="Google Shape;606;p51"/>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Identifier Variable: measure or attribute:</a:t>
            </a:r>
            <a:endParaRPr/>
          </a:p>
          <a:p>
            <a:pPr indent="-342900" lvl="0" marL="342900" rtl="0" algn="l">
              <a:spcBef>
                <a:spcPts val="1000"/>
              </a:spcBef>
              <a:spcAft>
                <a:spcPts val="0"/>
              </a:spcAft>
              <a:buClr>
                <a:schemeClr val="dk1"/>
              </a:buClr>
              <a:buSzPts val="2000"/>
              <a:buFont typeface="Arial"/>
              <a:buChar char="•"/>
            </a:pPr>
            <a:r>
              <a:rPr b="0" lang="en-US"/>
              <a:t>age, weight, height, sex</a:t>
            </a:r>
            <a:endParaRPr/>
          </a:p>
          <a:p>
            <a:pPr indent="0" lvl="0" marL="0" rtl="0" algn="l">
              <a:spcBef>
                <a:spcPts val="1000"/>
              </a:spcBef>
              <a:spcAft>
                <a:spcPts val="0"/>
              </a:spcAft>
              <a:buClr>
                <a:schemeClr val="dk1"/>
              </a:buClr>
              <a:buSzPts val="2000"/>
              <a:buNone/>
            </a:pPr>
            <a:r>
              <a:rPr lang="en-US"/>
              <a:t>Value: measurement of attribute:</a:t>
            </a:r>
            <a:endParaRPr/>
          </a:p>
          <a:p>
            <a:pPr indent="-342900" lvl="0" marL="342900" rtl="0" algn="l">
              <a:spcBef>
                <a:spcPts val="1000"/>
              </a:spcBef>
              <a:spcAft>
                <a:spcPts val="0"/>
              </a:spcAft>
              <a:buClr>
                <a:schemeClr val="dk1"/>
              </a:buClr>
              <a:buSzPts val="2000"/>
              <a:buFont typeface="Arial"/>
              <a:buChar char="•"/>
            </a:pPr>
            <a:r>
              <a:rPr b="0" lang="en-US"/>
              <a:t>12.2, 42.3kg, 145.1cm, M/F</a:t>
            </a:r>
            <a:endParaRPr/>
          </a:p>
          <a:p>
            <a:pPr indent="0" lvl="0" marL="0" rtl="0" algn="l">
              <a:spcBef>
                <a:spcPts val="1000"/>
              </a:spcBef>
              <a:spcAft>
                <a:spcPts val="0"/>
              </a:spcAft>
              <a:buClr>
                <a:schemeClr val="dk1"/>
              </a:buClr>
              <a:buSzPts val="2000"/>
              <a:buNone/>
            </a:pPr>
            <a:r>
              <a:rPr lang="en-US"/>
              <a:t>Observation: all measurements for an object</a:t>
            </a:r>
            <a:endParaRPr/>
          </a:p>
          <a:p>
            <a:pPr indent="-342900" lvl="0" marL="342900" rtl="0" algn="l">
              <a:spcBef>
                <a:spcPts val="1000"/>
              </a:spcBef>
              <a:spcAft>
                <a:spcPts val="0"/>
              </a:spcAft>
              <a:buClr>
                <a:schemeClr val="dk1"/>
              </a:buClr>
              <a:buSzPts val="2000"/>
              <a:buFont typeface="Arial"/>
              <a:buChar char="•"/>
            </a:pPr>
            <a:r>
              <a:rPr b="0" lang="en-US"/>
              <a:t>A specific person is [12.2, 42.3, 145.1, F]</a:t>
            </a:r>
            <a:endParaRPr/>
          </a:p>
          <a:p>
            <a:pPr indent="-215900" lvl="0" marL="342900" rtl="0" algn="l">
              <a:spcBef>
                <a:spcPts val="1000"/>
              </a:spcBef>
              <a:spcAft>
                <a:spcPts val="0"/>
              </a:spcAft>
              <a:buClr>
                <a:schemeClr val="dk1"/>
              </a:buClr>
              <a:buSzPts val="2000"/>
              <a:buFont typeface="Arial"/>
              <a:buNone/>
            </a:pPr>
            <a:r>
              <a:t/>
            </a:r>
            <a:endParaRPr/>
          </a:p>
        </p:txBody>
      </p:sp>
      <p:sp>
        <p:nvSpPr>
          <p:cNvPr id="607" name="Google Shape;607;p5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NEXT FEW CLASSES</a:t>
            </a:r>
            <a:endParaRPr/>
          </a:p>
        </p:txBody>
      </p:sp>
      <p:sp>
        <p:nvSpPr>
          <p:cNvPr id="121" name="Google Shape;121;p16"/>
          <p:cNvSpPr txBox="1"/>
          <p:nvPr>
            <p:ph idx="1" type="body"/>
          </p:nvPr>
        </p:nvSpPr>
        <p:spPr>
          <a:xfrm>
            <a:off x="609600" y="1752601"/>
            <a:ext cx="10160000" cy="4373563"/>
          </a:xfrm>
          <a:prstGeom prst="rect">
            <a:avLst/>
          </a:prstGeom>
          <a:noFill/>
          <a:ln>
            <a:noFill/>
          </a:ln>
        </p:spPr>
        <p:txBody>
          <a:bodyPr anchorCtr="0" anchor="t" bIns="731500" lIns="91425" spcFirstLastPara="1" rIns="91425" wrap="square" tIns="45700">
            <a:normAutofit fontScale="77500" lnSpcReduction="20000"/>
          </a:bodyPr>
          <a:lstStyle/>
          <a:p>
            <a:pPr indent="-457200" lvl="0" marL="457200" rtl="0" algn="l">
              <a:spcBef>
                <a:spcPts val="0"/>
              </a:spcBef>
              <a:spcAft>
                <a:spcPts val="0"/>
              </a:spcAft>
              <a:buClr>
                <a:schemeClr val="dk1"/>
              </a:buClr>
              <a:buSzPct val="100000"/>
              <a:buAutoNum type="arabicPeriod"/>
            </a:pPr>
            <a:r>
              <a:rPr lang="en-US"/>
              <a:t>NumPy: Python Library for Manipulating nD Arrays</a:t>
            </a:r>
            <a:endParaRPr/>
          </a:p>
          <a:p>
            <a:pPr indent="0" lvl="1" marL="457200" rtl="0" algn="l">
              <a:spcBef>
                <a:spcPts val="910"/>
              </a:spcBef>
              <a:spcAft>
                <a:spcPts val="0"/>
              </a:spcAft>
              <a:buSzPct val="100000"/>
              <a:buNone/>
            </a:pPr>
            <a:r>
              <a:rPr b="0" lang="en-US"/>
              <a:t>Multidimensional Arrays, and a variety of operations including Linear Algebra</a:t>
            </a:r>
            <a:endParaRPr/>
          </a:p>
          <a:p>
            <a:pPr indent="0" lvl="1" marL="457200" rtl="0" algn="l">
              <a:spcBef>
                <a:spcPts val="310"/>
              </a:spcBef>
              <a:spcAft>
                <a:spcPts val="0"/>
              </a:spcAft>
              <a:buSzPct val="100000"/>
              <a:buNone/>
            </a:pPr>
            <a:r>
              <a:t/>
            </a:r>
            <a:endParaRPr/>
          </a:p>
          <a:p>
            <a:pPr indent="-457200" lvl="0" marL="457200" rtl="0" algn="l">
              <a:spcBef>
                <a:spcPts val="310"/>
              </a:spcBef>
              <a:spcAft>
                <a:spcPts val="0"/>
              </a:spcAft>
              <a:buClr>
                <a:schemeClr val="dk2"/>
              </a:buClr>
              <a:buSzPct val="100000"/>
              <a:buAutoNum type="arabicPeriod"/>
            </a:pPr>
            <a:r>
              <a:rPr lang="en-US">
                <a:solidFill>
                  <a:schemeClr val="dk2"/>
                </a:solidFill>
              </a:rPr>
              <a:t>Pandas: Python Library for Manipulating Tabular Data </a:t>
            </a:r>
            <a:endParaRPr/>
          </a:p>
          <a:p>
            <a:pPr indent="0" lvl="1" marL="457200" rtl="0" algn="l">
              <a:spcBef>
                <a:spcPts val="910"/>
              </a:spcBef>
              <a:spcAft>
                <a:spcPts val="0"/>
              </a:spcAft>
              <a:buSzPct val="100000"/>
              <a:buNone/>
            </a:pPr>
            <a:r>
              <a:rPr lang="en-US">
                <a:solidFill>
                  <a:schemeClr val="dk2"/>
                </a:solidFill>
              </a:rPr>
              <a:t>Series, Tables (also called </a:t>
            </a:r>
            <a:r>
              <a:rPr b="1" lang="en-US">
                <a:solidFill>
                  <a:schemeClr val="dk2"/>
                </a:solidFill>
              </a:rPr>
              <a:t>DataFrames</a:t>
            </a:r>
            <a:r>
              <a:rPr lang="en-US">
                <a:solidFill>
                  <a:schemeClr val="dk2"/>
                </a:solidFill>
              </a:rPr>
              <a:t>)</a:t>
            </a:r>
            <a:endParaRPr/>
          </a:p>
          <a:p>
            <a:pPr indent="0" lvl="1" marL="457200" rtl="0" algn="l">
              <a:spcBef>
                <a:spcPts val="310"/>
              </a:spcBef>
              <a:spcAft>
                <a:spcPts val="0"/>
              </a:spcAft>
              <a:buSzPct val="100000"/>
              <a:buNone/>
            </a:pPr>
            <a:r>
              <a:rPr lang="en-US">
                <a:solidFill>
                  <a:schemeClr val="dk2"/>
                </a:solidFill>
              </a:rPr>
              <a:t>Many operations to manipulate and combine tables/series</a:t>
            </a:r>
            <a:endParaRPr/>
          </a:p>
          <a:p>
            <a:pPr indent="0" lvl="1" marL="457200" rtl="0" algn="l">
              <a:spcBef>
                <a:spcPts val="310"/>
              </a:spcBef>
              <a:spcAft>
                <a:spcPts val="0"/>
              </a:spcAft>
              <a:buSzPct val="100000"/>
              <a:buNone/>
            </a:pPr>
            <a:r>
              <a:t/>
            </a:r>
            <a:endParaRPr>
              <a:solidFill>
                <a:schemeClr val="dk2"/>
              </a:solidFill>
            </a:endParaRPr>
          </a:p>
          <a:p>
            <a:pPr indent="-457200" lvl="0" marL="457200" rtl="0" algn="l">
              <a:spcBef>
                <a:spcPts val="310"/>
              </a:spcBef>
              <a:spcAft>
                <a:spcPts val="0"/>
              </a:spcAft>
              <a:buClr>
                <a:schemeClr val="dk2"/>
              </a:buClr>
              <a:buSzPct val="100000"/>
              <a:buAutoNum type="arabicPeriod"/>
            </a:pPr>
            <a:r>
              <a:rPr lang="en-US">
                <a:solidFill>
                  <a:schemeClr val="dk2"/>
                </a:solidFill>
              </a:rPr>
              <a:t>Relational Databases</a:t>
            </a:r>
            <a:endParaRPr/>
          </a:p>
          <a:p>
            <a:pPr indent="0" lvl="1" marL="457200" rtl="0" algn="l">
              <a:spcBef>
                <a:spcPts val="910"/>
              </a:spcBef>
              <a:spcAft>
                <a:spcPts val="0"/>
              </a:spcAft>
              <a:buSzPct val="100000"/>
              <a:buNone/>
            </a:pPr>
            <a:r>
              <a:rPr lang="en-US">
                <a:solidFill>
                  <a:schemeClr val="dk2"/>
                </a:solidFill>
              </a:rPr>
              <a:t>Tables/Relations, and SQL (similar to Pandas operations)</a:t>
            </a:r>
            <a:endParaRPr/>
          </a:p>
          <a:p>
            <a:pPr indent="0" lvl="1" marL="457200" rtl="0" algn="l">
              <a:spcBef>
                <a:spcPts val="310"/>
              </a:spcBef>
              <a:spcAft>
                <a:spcPts val="0"/>
              </a:spcAft>
              <a:buSzPct val="100000"/>
              <a:buNone/>
            </a:pPr>
            <a:r>
              <a:t/>
            </a:r>
            <a:endParaRPr/>
          </a:p>
          <a:p>
            <a:pPr indent="0" lvl="0" marL="0" rtl="0" algn="l">
              <a:spcBef>
                <a:spcPts val="310"/>
              </a:spcBef>
              <a:spcAft>
                <a:spcPts val="0"/>
              </a:spcAft>
              <a:buClr>
                <a:schemeClr val="dk1"/>
              </a:buClr>
              <a:buSzPct val="100000"/>
              <a:buNone/>
            </a:pPr>
            <a:r>
              <a:rPr lang="en-US"/>
              <a:t>4.    Apache Spark</a:t>
            </a:r>
            <a:endParaRPr/>
          </a:p>
          <a:p>
            <a:pPr indent="0" lvl="1" marL="274320" rtl="0" algn="l">
              <a:spcBef>
                <a:spcPts val="910"/>
              </a:spcBef>
              <a:spcAft>
                <a:spcPts val="0"/>
              </a:spcAft>
              <a:buSzPct val="100000"/>
              <a:buNone/>
            </a:pPr>
            <a:r>
              <a:rPr lang="en-US"/>
              <a:t>   Sets of objects or key-value pairs </a:t>
            </a:r>
            <a:endParaRPr/>
          </a:p>
          <a:p>
            <a:pPr indent="0" lvl="1" marL="274320" rtl="0" algn="l">
              <a:spcBef>
                <a:spcPts val="310"/>
              </a:spcBef>
              <a:spcAft>
                <a:spcPts val="0"/>
              </a:spcAft>
              <a:buSzPct val="100000"/>
              <a:buNone/>
            </a:pPr>
            <a:r>
              <a:rPr lang="en-US"/>
              <a:t>   MapReduce and SQL-like operations</a:t>
            </a:r>
            <a:endParaRPr/>
          </a:p>
        </p:txBody>
      </p:sp>
      <p:sp>
        <p:nvSpPr>
          <p:cNvPr id="122" name="Google Shape;122;p1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TIDYING DATA I</a:t>
            </a:r>
            <a:endParaRPr/>
          </a:p>
        </p:txBody>
      </p:sp>
      <p:sp>
        <p:nvSpPr>
          <p:cNvPr id="614" name="Google Shape;614;p5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615" name="Google Shape;615;p52"/>
          <p:cNvGraphicFramePr/>
          <p:nvPr/>
        </p:nvGraphicFramePr>
        <p:xfrm>
          <a:off x="2793167" y="1802250"/>
          <a:ext cx="3000000" cy="3000000"/>
        </p:xfrm>
        <a:graphic>
          <a:graphicData uri="http://schemas.openxmlformats.org/drawingml/2006/table">
            <a:tbl>
              <a:tblPr bandRow="1" firstRow="1">
                <a:noFill/>
                <a:tableStyleId>{E6CF6A41-BDCD-44B1-963D-E83B64F01F32}</a:tableStyleId>
              </a:tblPr>
              <a:tblGrid>
                <a:gridCol w="2032000"/>
                <a:gridCol w="2032000"/>
                <a:gridCol w="2032000"/>
              </a:tblGrid>
              <a:tr h="370850">
                <a:tc>
                  <a:txBody>
                    <a:bodyPr/>
                    <a:lstStyle/>
                    <a:p>
                      <a:pPr indent="0" lvl="0" marL="0" marR="0" rtl="0" algn="l">
                        <a:spcBef>
                          <a:spcPts val="0"/>
                        </a:spcBef>
                        <a:spcAft>
                          <a:spcPts val="0"/>
                        </a:spcAft>
                        <a:buNone/>
                      </a:pPr>
                      <a:r>
                        <a:rPr lang="en-US" sz="1800"/>
                        <a:t>Name</a:t>
                      </a:r>
                      <a:endParaRPr/>
                    </a:p>
                  </a:txBody>
                  <a:tcPr marT="45725" marB="45725" marR="91450" marL="91450" anchor="ctr"/>
                </a:tc>
                <a:tc>
                  <a:txBody>
                    <a:bodyPr/>
                    <a:lstStyle/>
                    <a:p>
                      <a:pPr indent="0" lvl="0" marL="0" marR="0" rtl="0" algn="l">
                        <a:spcBef>
                          <a:spcPts val="0"/>
                        </a:spcBef>
                        <a:spcAft>
                          <a:spcPts val="0"/>
                        </a:spcAft>
                        <a:buNone/>
                      </a:pPr>
                      <a:r>
                        <a:rPr lang="en-US" sz="1800"/>
                        <a:t>Treatment A</a:t>
                      </a:r>
                      <a:endParaRPr/>
                    </a:p>
                  </a:txBody>
                  <a:tcPr marT="45725" marB="45725" marR="91450" marL="91450" anchor="ctr"/>
                </a:tc>
                <a:tc>
                  <a:txBody>
                    <a:bodyPr/>
                    <a:lstStyle/>
                    <a:p>
                      <a:pPr indent="0" lvl="0" marL="0" marR="0" rtl="0" algn="l">
                        <a:spcBef>
                          <a:spcPts val="0"/>
                        </a:spcBef>
                        <a:spcAft>
                          <a:spcPts val="0"/>
                        </a:spcAft>
                        <a:buNone/>
                      </a:pPr>
                      <a:r>
                        <a:rPr lang="en-US" sz="1800"/>
                        <a:t>Treatment B</a:t>
                      </a:r>
                      <a:endParaRPr/>
                    </a:p>
                  </a:txBody>
                  <a:tcPr marT="45725" marB="45725" marR="91450" marL="91450" anchor="ctr"/>
                </a:tc>
              </a:tr>
              <a:tr h="370850">
                <a:tc>
                  <a:txBody>
                    <a:bodyPr/>
                    <a:lstStyle/>
                    <a:p>
                      <a:pPr indent="0" lvl="0" marL="0" marR="0" rtl="0" algn="l">
                        <a:spcBef>
                          <a:spcPts val="0"/>
                        </a:spcBef>
                        <a:spcAft>
                          <a:spcPts val="0"/>
                        </a:spcAft>
                        <a:buNone/>
                      </a:pPr>
                      <a:r>
                        <a:rPr lang="en-US" sz="1800"/>
                        <a:t>John Smith</a:t>
                      </a:r>
                      <a:endParaRPr/>
                    </a:p>
                  </a:txBody>
                  <a:tcPr marT="45725" marB="45725" marR="91450" marL="91450" anchor="ctr"/>
                </a:tc>
                <a:tc>
                  <a:txBody>
                    <a:bodyPr/>
                    <a:lstStyle/>
                    <a:p>
                      <a:pPr indent="0" lvl="0" marL="0" marR="0" rtl="0" algn="l">
                        <a:spcBef>
                          <a:spcPts val="0"/>
                        </a:spcBef>
                        <a:spcAft>
                          <a:spcPts val="0"/>
                        </a:spcAft>
                        <a:buNone/>
                      </a:pPr>
                      <a:r>
                        <a:rPr lang="en-US" sz="1800"/>
                        <a:t>-</a:t>
                      </a:r>
                      <a:endParaRPr/>
                    </a:p>
                  </a:txBody>
                  <a:tcPr marT="45725" marB="45725" marR="91450" marL="91450" anchor="ctr"/>
                </a:tc>
                <a:tc>
                  <a:txBody>
                    <a:bodyPr/>
                    <a:lstStyle/>
                    <a:p>
                      <a:pPr indent="0" lvl="0" marL="0" marR="0" rtl="0" algn="l">
                        <a:spcBef>
                          <a:spcPts val="0"/>
                        </a:spcBef>
                        <a:spcAft>
                          <a:spcPts val="0"/>
                        </a:spcAft>
                        <a:buNone/>
                      </a:pPr>
                      <a:r>
                        <a:rPr lang="en-US" sz="1800"/>
                        <a:t>2</a:t>
                      </a:r>
                      <a:endParaRPr/>
                    </a:p>
                  </a:txBody>
                  <a:tcPr marT="45725" marB="45725" marR="91450" marL="91450" anchor="ctr"/>
                </a:tc>
              </a:tr>
              <a:tr h="370850">
                <a:tc>
                  <a:txBody>
                    <a:bodyPr/>
                    <a:lstStyle/>
                    <a:p>
                      <a:pPr indent="0" lvl="0" marL="0" marR="0" rtl="0" algn="l">
                        <a:spcBef>
                          <a:spcPts val="0"/>
                        </a:spcBef>
                        <a:spcAft>
                          <a:spcPts val="0"/>
                        </a:spcAft>
                        <a:buNone/>
                      </a:pPr>
                      <a:r>
                        <a:rPr lang="en-US" sz="1800"/>
                        <a:t>Jane Doe</a:t>
                      </a:r>
                      <a:endParaRPr/>
                    </a:p>
                  </a:txBody>
                  <a:tcPr marT="45725" marB="45725" marR="91450" marL="91450" anchor="ctr"/>
                </a:tc>
                <a:tc>
                  <a:txBody>
                    <a:bodyPr/>
                    <a:lstStyle/>
                    <a:p>
                      <a:pPr indent="0" lvl="0" marL="0" marR="0" rtl="0" algn="l">
                        <a:spcBef>
                          <a:spcPts val="0"/>
                        </a:spcBef>
                        <a:spcAft>
                          <a:spcPts val="0"/>
                        </a:spcAft>
                        <a:buNone/>
                      </a:pPr>
                      <a:r>
                        <a:rPr lang="en-US" sz="1800"/>
                        <a:t>16</a:t>
                      </a:r>
                      <a:endParaRPr/>
                    </a:p>
                  </a:txBody>
                  <a:tcPr marT="45725" marB="45725" marR="91450" marL="91450" anchor="ctr"/>
                </a:tc>
                <a:tc>
                  <a:txBody>
                    <a:bodyPr/>
                    <a:lstStyle/>
                    <a:p>
                      <a:pPr indent="0" lvl="0" marL="0" marR="0" rtl="0" algn="l">
                        <a:spcBef>
                          <a:spcPts val="0"/>
                        </a:spcBef>
                        <a:spcAft>
                          <a:spcPts val="0"/>
                        </a:spcAft>
                        <a:buNone/>
                      </a:pPr>
                      <a:r>
                        <a:rPr lang="en-US" sz="1800"/>
                        <a:t>11</a:t>
                      </a:r>
                      <a:endParaRPr/>
                    </a:p>
                  </a:txBody>
                  <a:tcPr marT="45725" marB="45725" marR="91450" marL="91450" anchor="ctr"/>
                </a:tc>
              </a:tr>
              <a:tr h="370850">
                <a:tc>
                  <a:txBody>
                    <a:bodyPr/>
                    <a:lstStyle/>
                    <a:p>
                      <a:pPr indent="0" lvl="0" marL="0" marR="0" rtl="0" algn="l">
                        <a:spcBef>
                          <a:spcPts val="0"/>
                        </a:spcBef>
                        <a:spcAft>
                          <a:spcPts val="0"/>
                        </a:spcAft>
                        <a:buNone/>
                      </a:pPr>
                      <a:r>
                        <a:rPr lang="en-US" sz="1800"/>
                        <a:t>Mary Johnson</a:t>
                      </a:r>
                      <a:endParaRPr/>
                    </a:p>
                  </a:txBody>
                  <a:tcPr marT="45725" marB="45725" marR="91450" marL="91450" anchor="ctr"/>
                </a:tc>
                <a:tc>
                  <a:txBody>
                    <a:bodyPr/>
                    <a:lstStyle/>
                    <a:p>
                      <a:pPr indent="0" lvl="0" marL="0" marR="0" rtl="0" algn="l">
                        <a:spcBef>
                          <a:spcPts val="0"/>
                        </a:spcBef>
                        <a:spcAft>
                          <a:spcPts val="0"/>
                        </a:spcAft>
                        <a:buNone/>
                      </a:pPr>
                      <a:r>
                        <a:rPr lang="en-US" sz="1800"/>
                        <a:t>3</a:t>
                      </a:r>
                      <a:endParaRPr/>
                    </a:p>
                  </a:txBody>
                  <a:tcPr marT="45725" marB="45725" marR="91450" marL="91450" anchor="ctr"/>
                </a:tc>
                <a:tc>
                  <a:txBody>
                    <a:bodyPr/>
                    <a:lstStyle/>
                    <a:p>
                      <a:pPr indent="0" lvl="0" marL="0" marR="0" rtl="0" algn="l">
                        <a:spcBef>
                          <a:spcPts val="0"/>
                        </a:spcBef>
                        <a:spcAft>
                          <a:spcPts val="0"/>
                        </a:spcAft>
                        <a:buNone/>
                      </a:pPr>
                      <a:r>
                        <a:rPr lang="en-US" sz="1800"/>
                        <a:t>1</a:t>
                      </a:r>
                      <a:endParaRPr/>
                    </a:p>
                  </a:txBody>
                  <a:tcPr marT="45725" marB="45725" marR="91450" marL="91450" anchor="ctr"/>
                </a:tc>
              </a:tr>
            </a:tbl>
          </a:graphicData>
        </a:graphic>
      </p:graphicFrame>
      <p:sp>
        <p:nvSpPr>
          <p:cNvPr id="616" name="Google Shape;616;p52"/>
          <p:cNvSpPr txBox="1"/>
          <p:nvPr/>
        </p:nvSpPr>
        <p:spPr>
          <a:xfrm>
            <a:off x="5734591" y="6534436"/>
            <a:ext cx="6019436"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7F7F7F"/>
                </a:solidFill>
                <a:latin typeface="Arial"/>
                <a:ea typeface="Arial"/>
                <a:cs typeface="Arial"/>
                <a:sym typeface="Arial"/>
              </a:rPr>
              <a:t>Thanks to http://jeannicholashould.com/tidy-data-in-python.html</a:t>
            </a:r>
            <a:endParaRPr sz="1600">
              <a:solidFill>
                <a:srgbClr val="7F7F7F"/>
              </a:solidFill>
              <a:latin typeface="Arial"/>
              <a:ea typeface="Arial"/>
              <a:cs typeface="Arial"/>
              <a:sym typeface="Arial"/>
            </a:endParaRPr>
          </a:p>
        </p:txBody>
      </p:sp>
      <p:sp>
        <p:nvSpPr>
          <p:cNvPr id="617" name="Google Shape;617;p52"/>
          <p:cNvSpPr txBox="1"/>
          <p:nvPr/>
        </p:nvSpPr>
        <p:spPr>
          <a:xfrm>
            <a:off x="4596984" y="3378876"/>
            <a:ext cx="32828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2"/>
                </a:solidFill>
                <a:latin typeface="Arial"/>
                <a:ea typeface="Arial"/>
                <a:cs typeface="Arial"/>
                <a:sym typeface="Arial"/>
              </a:rPr>
              <a:t>?????????????</a:t>
            </a:r>
            <a:endParaRPr/>
          </a:p>
        </p:txBody>
      </p:sp>
      <p:graphicFrame>
        <p:nvGraphicFramePr>
          <p:cNvPr id="618" name="Google Shape;618;p52"/>
          <p:cNvGraphicFramePr/>
          <p:nvPr/>
        </p:nvGraphicFramePr>
        <p:xfrm>
          <a:off x="1789009" y="3937044"/>
          <a:ext cx="3000000" cy="3000000"/>
        </p:xfrm>
        <a:graphic>
          <a:graphicData uri="http://schemas.openxmlformats.org/drawingml/2006/table">
            <a:tbl>
              <a:tblPr bandRow="1" firstRow="1">
                <a:noFill/>
                <a:tableStyleId>{E6CF6A41-BDCD-44B1-963D-E83B64F01F32}</a:tableStyleId>
              </a:tblPr>
              <a:tblGrid>
                <a:gridCol w="1707050"/>
                <a:gridCol w="1707050"/>
                <a:gridCol w="1707050"/>
                <a:gridCol w="1707050"/>
                <a:gridCol w="1707050"/>
              </a:tblGrid>
              <a:tr h="370850">
                <a:tc>
                  <a:txBody>
                    <a:bodyPr/>
                    <a:lstStyle/>
                    <a:p>
                      <a:pPr indent="0" lvl="0" marL="0" marR="0" rtl="0" algn="l">
                        <a:spcBef>
                          <a:spcPts val="0"/>
                        </a:spcBef>
                        <a:spcAft>
                          <a:spcPts val="0"/>
                        </a:spcAft>
                        <a:buNone/>
                      </a:pPr>
                      <a:r>
                        <a:rPr lang="en-US" sz="1800"/>
                        <a:t>Name</a:t>
                      </a:r>
                      <a:endParaRPr/>
                    </a:p>
                  </a:txBody>
                  <a:tcPr marT="45725" marB="45725" marR="91450" marL="91450" anchor="ctr"/>
                </a:tc>
                <a:tc>
                  <a:txBody>
                    <a:bodyPr/>
                    <a:lstStyle/>
                    <a:p>
                      <a:pPr indent="0" lvl="0" marL="0" marR="0" rtl="0" algn="l">
                        <a:spcBef>
                          <a:spcPts val="0"/>
                        </a:spcBef>
                        <a:spcAft>
                          <a:spcPts val="0"/>
                        </a:spcAft>
                        <a:buNone/>
                      </a:pPr>
                      <a:r>
                        <a:rPr lang="en-US" sz="1800"/>
                        <a:t>Treatment A</a:t>
                      </a:r>
                      <a:endParaRPr/>
                    </a:p>
                  </a:txBody>
                  <a:tcPr marT="45725" marB="45725" marR="91450" marL="91450" anchor="ctr"/>
                </a:tc>
                <a:tc>
                  <a:txBody>
                    <a:bodyPr/>
                    <a:lstStyle/>
                    <a:p>
                      <a:pPr indent="0" lvl="0" marL="0" marR="0" rtl="0" algn="l">
                        <a:spcBef>
                          <a:spcPts val="0"/>
                        </a:spcBef>
                        <a:spcAft>
                          <a:spcPts val="0"/>
                        </a:spcAft>
                        <a:buNone/>
                      </a:pPr>
                      <a:r>
                        <a:rPr lang="en-US" sz="1800"/>
                        <a:t>Treatment B</a:t>
                      </a:r>
                      <a:endParaRPr/>
                    </a:p>
                  </a:txBody>
                  <a:tcPr marT="45725" marB="45725" marR="91450" marL="91450" anchor="ctr"/>
                </a:tc>
                <a:tc>
                  <a:txBody>
                    <a:bodyPr/>
                    <a:lstStyle/>
                    <a:p>
                      <a:pPr indent="0" lvl="0" marL="0" marR="0" rtl="0" algn="l">
                        <a:spcBef>
                          <a:spcPts val="0"/>
                        </a:spcBef>
                        <a:spcAft>
                          <a:spcPts val="0"/>
                        </a:spcAft>
                        <a:buNone/>
                      </a:pPr>
                      <a:r>
                        <a:rPr lang="en-US" sz="1800"/>
                        <a:t>Treatment</a:t>
                      </a:r>
                      <a:r>
                        <a:rPr lang="en-US" sz="1800"/>
                        <a:t> C</a:t>
                      </a:r>
                      <a:endParaRPr sz="1800"/>
                    </a:p>
                  </a:txBody>
                  <a:tcPr marT="45725" marB="45725" marR="91450" marL="91450" anchor="ctr"/>
                </a:tc>
                <a:tc>
                  <a:txBody>
                    <a:bodyPr/>
                    <a:lstStyle/>
                    <a:p>
                      <a:pPr indent="0" lvl="0" marL="0" marR="0" rtl="0" algn="l">
                        <a:spcBef>
                          <a:spcPts val="0"/>
                        </a:spcBef>
                        <a:spcAft>
                          <a:spcPts val="0"/>
                        </a:spcAft>
                        <a:buNone/>
                      </a:pPr>
                      <a:r>
                        <a:rPr lang="en-US" sz="1800"/>
                        <a:t>Treatment</a:t>
                      </a:r>
                      <a:r>
                        <a:rPr lang="en-US" sz="1800"/>
                        <a:t> D</a:t>
                      </a:r>
                      <a:endParaRPr sz="1800"/>
                    </a:p>
                  </a:txBody>
                  <a:tcPr marT="45725" marB="45725" marR="91450" marL="91450" anchor="ctr"/>
                </a:tc>
              </a:tr>
              <a:tr h="370850">
                <a:tc>
                  <a:txBody>
                    <a:bodyPr/>
                    <a:lstStyle/>
                    <a:p>
                      <a:pPr indent="0" lvl="0" marL="0" marR="0" rtl="0" algn="l">
                        <a:spcBef>
                          <a:spcPts val="0"/>
                        </a:spcBef>
                        <a:spcAft>
                          <a:spcPts val="0"/>
                        </a:spcAft>
                        <a:buNone/>
                      </a:pPr>
                      <a:r>
                        <a:rPr lang="en-US" sz="1800"/>
                        <a:t>John Smith</a:t>
                      </a:r>
                      <a:endParaRPr/>
                    </a:p>
                  </a:txBody>
                  <a:tcPr marT="45725" marB="45725" marR="91450" marL="91450" anchor="ctr"/>
                </a:tc>
                <a:tc>
                  <a:txBody>
                    <a:bodyPr/>
                    <a:lstStyle/>
                    <a:p>
                      <a:pPr indent="0" lvl="0" marL="0" marR="0" rtl="0" algn="l">
                        <a:spcBef>
                          <a:spcPts val="0"/>
                        </a:spcBef>
                        <a:spcAft>
                          <a:spcPts val="0"/>
                        </a:spcAft>
                        <a:buNone/>
                      </a:pPr>
                      <a:r>
                        <a:rPr lang="en-US" sz="1800"/>
                        <a:t>-</a:t>
                      </a:r>
                      <a:endParaRPr/>
                    </a:p>
                  </a:txBody>
                  <a:tcPr marT="45725" marB="45725" marR="91450" marL="91450" anchor="ctr"/>
                </a:tc>
                <a:tc>
                  <a:txBody>
                    <a:bodyPr/>
                    <a:lstStyle/>
                    <a:p>
                      <a:pPr indent="0" lvl="0" marL="0" marR="0" rtl="0" algn="l">
                        <a:spcBef>
                          <a:spcPts val="0"/>
                        </a:spcBef>
                        <a:spcAft>
                          <a:spcPts val="0"/>
                        </a:spcAft>
                        <a:buNone/>
                      </a:pPr>
                      <a:r>
                        <a:rPr lang="en-US" sz="1800"/>
                        <a:t>2</a:t>
                      </a:r>
                      <a:endParaRPr/>
                    </a:p>
                  </a:txBody>
                  <a:tcPr marT="45725" marB="45725" marR="91450" marL="91450" anchor="ctr"/>
                </a:tc>
                <a:tc>
                  <a:txBody>
                    <a:bodyPr/>
                    <a:lstStyle/>
                    <a:p>
                      <a:pPr indent="0" lvl="0" marL="0" marR="0" rtl="0" algn="l">
                        <a:spcBef>
                          <a:spcPts val="0"/>
                        </a:spcBef>
                        <a:spcAft>
                          <a:spcPts val="0"/>
                        </a:spcAft>
                        <a:buNone/>
                      </a:pPr>
                      <a:r>
                        <a:rPr lang="en-US" sz="1800"/>
                        <a:t>-</a:t>
                      </a:r>
                      <a:endParaRPr/>
                    </a:p>
                  </a:txBody>
                  <a:tcPr marT="45725" marB="45725" marR="91450" marL="91450" anchor="ctr"/>
                </a:tc>
                <a:tc>
                  <a:txBody>
                    <a:bodyPr/>
                    <a:lstStyle/>
                    <a:p>
                      <a:pPr indent="0" lvl="0" marL="0" marR="0" rtl="0" algn="l">
                        <a:spcBef>
                          <a:spcPts val="0"/>
                        </a:spcBef>
                        <a:spcAft>
                          <a:spcPts val="0"/>
                        </a:spcAft>
                        <a:buNone/>
                      </a:pPr>
                      <a:r>
                        <a:rPr lang="en-US" sz="1800"/>
                        <a:t>-</a:t>
                      </a:r>
                      <a:endParaRPr/>
                    </a:p>
                  </a:txBody>
                  <a:tcPr marT="45725" marB="45725" marR="91450" marL="91450" anchor="ctr"/>
                </a:tc>
              </a:tr>
              <a:tr h="370850">
                <a:tc>
                  <a:txBody>
                    <a:bodyPr/>
                    <a:lstStyle/>
                    <a:p>
                      <a:pPr indent="0" lvl="0" marL="0" marR="0" rtl="0" algn="l">
                        <a:spcBef>
                          <a:spcPts val="0"/>
                        </a:spcBef>
                        <a:spcAft>
                          <a:spcPts val="0"/>
                        </a:spcAft>
                        <a:buNone/>
                      </a:pPr>
                      <a:r>
                        <a:rPr lang="en-US" sz="1800"/>
                        <a:t>Jane Doe</a:t>
                      </a:r>
                      <a:endParaRPr/>
                    </a:p>
                  </a:txBody>
                  <a:tcPr marT="45725" marB="45725" marR="91450" marL="91450" anchor="ctr"/>
                </a:tc>
                <a:tc>
                  <a:txBody>
                    <a:bodyPr/>
                    <a:lstStyle/>
                    <a:p>
                      <a:pPr indent="0" lvl="0" marL="0" marR="0" rtl="0" algn="l">
                        <a:spcBef>
                          <a:spcPts val="0"/>
                        </a:spcBef>
                        <a:spcAft>
                          <a:spcPts val="0"/>
                        </a:spcAft>
                        <a:buNone/>
                      </a:pPr>
                      <a:r>
                        <a:rPr lang="en-US" sz="1800"/>
                        <a:t>16</a:t>
                      </a:r>
                      <a:endParaRPr/>
                    </a:p>
                  </a:txBody>
                  <a:tcPr marT="45725" marB="45725" marR="91450" marL="91450" anchor="ctr"/>
                </a:tc>
                <a:tc>
                  <a:txBody>
                    <a:bodyPr/>
                    <a:lstStyle/>
                    <a:p>
                      <a:pPr indent="0" lvl="0" marL="0" marR="0" rtl="0" algn="l">
                        <a:spcBef>
                          <a:spcPts val="0"/>
                        </a:spcBef>
                        <a:spcAft>
                          <a:spcPts val="0"/>
                        </a:spcAft>
                        <a:buNone/>
                      </a:pPr>
                      <a:r>
                        <a:rPr lang="en-US" sz="1800"/>
                        <a:t>11</a:t>
                      </a:r>
                      <a:endParaRPr/>
                    </a:p>
                  </a:txBody>
                  <a:tcPr marT="45725" marB="45725" marR="91450" marL="91450" anchor="ctr"/>
                </a:tc>
                <a:tc>
                  <a:txBody>
                    <a:bodyPr/>
                    <a:lstStyle/>
                    <a:p>
                      <a:pPr indent="0" lvl="0" marL="0" marR="0" rtl="0" algn="l">
                        <a:spcBef>
                          <a:spcPts val="0"/>
                        </a:spcBef>
                        <a:spcAft>
                          <a:spcPts val="0"/>
                        </a:spcAft>
                        <a:buNone/>
                      </a:pPr>
                      <a:r>
                        <a:rPr lang="en-US" sz="1800"/>
                        <a:t>4</a:t>
                      </a:r>
                      <a:endParaRPr/>
                    </a:p>
                  </a:txBody>
                  <a:tcPr marT="45725" marB="45725" marR="91450" marL="91450" anchor="ctr"/>
                </a:tc>
                <a:tc>
                  <a:txBody>
                    <a:bodyPr/>
                    <a:lstStyle/>
                    <a:p>
                      <a:pPr indent="0" lvl="0" marL="0" marR="0" rtl="0" algn="l">
                        <a:spcBef>
                          <a:spcPts val="0"/>
                        </a:spcBef>
                        <a:spcAft>
                          <a:spcPts val="0"/>
                        </a:spcAft>
                        <a:buNone/>
                      </a:pPr>
                      <a:r>
                        <a:rPr lang="en-US" sz="1800"/>
                        <a:t>1</a:t>
                      </a:r>
                      <a:endParaRPr/>
                    </a:p>
                  </a:txBody>
                  <a:tcPr marT="45725" marB="45725" marR="91450" marL="91450" anchor="ctr"/>
                </a:tc>
              </a:tr>
              <a:tr h="370850">
                <a:tc>
                  <a:txBody>
                    <a:bodyPr/>
                    <a:lstStyle/>
                    <a:p>
                      <a:pPr indent="0" lvl="0" marL="0" marR="0" rtl="0" algn="l">
                        <a:spcBef>
                          <a:spcPts val="0"/>
                        </a:spcBef>
                        <a:spcAft>
                          <a:spcPts val="0"/>
                        </a:spcAft>
                        <a:buNone/>
                      </a:pPr>
                      <a:r>
                        <a:rPr lang="en-US" sz="1800"/>
                        <a:t>Mary Johnson</a:t>
                      </a:r>
                      <a:endParaRPr/>
                    </a:p>
                  </a:txBody>
                  <a:tcPr marT="45725" marB="45725" marR="91450" marL="91450" anchor="ctr"/>
                </a:tc>
                <a:tc>
                  <a:txBody>
                    <a:bodyPr/>
                    <a:lstStyle/>
                    <a:p>
                      <a:pPr indent="0" lvl="0" marL="0" marR="0" rtl="0" algn="l">
                        <a:spcBef>
                          <a:spcPts val="0"/>
                        </a:spcBef>
                        <a:spcAft>
                          <a:spcPts val="0"/>
                        </a:spcAft>
                        <a:buNone/>
                      </a:pPr>
                      <a:r>
                        <a:rPr lang="en-US" sz="1800"/>
                        <a:t>3</a:t>
                      </a:r>
                      <a:endParaRPr/>
                    </a:p>
                  </a:txBody>
                  <a:tcPr marT="45725" marB="45725" marR="91450" marL="91450" anchor="ctr"/>
                </a:tc>
                <a:tc>
                  <a:txBody>
                    <a:bodyPr/>
                    <a:lstStyle/>
                    <a:p>
                      <a:pPr indent="0" lvl="0" marL="0" marR="0" rtl="0" algn="l">
                        <a:spcBef>
                          <a:spcPts val="0"/>
                        </a:spcBef>
                        <a:spcAft>
                          <a:spcPts val="0"/>
                        </a:spcAft>
                        <a:buNone/>
                      </a:pPr>
                      <a:r>
                        <a:rPr lang="en-US" sz="1800"/>
                        <a:t>1</a:t>
                      </a:r>
                      <a:endParaRPr/>
                    </a:p>
                  </a:txBody>
                  <a:tcPr marT="45725" marB="45725" marR="91450" marL="91450" anchor="ctr"/>
                </a:tc>
                <a:tc>
                  <a:txBody>
                    <a:bodyPr/>
                    <a:lstStyle/>
                    <a:p>
                      <a:pPr indent="0" lvl="0" marL="0" marR="0" rtl="0" algn="l">
                        <a:spcBef>
                          <a:spcPts val="0"/>
                        </a:spcBef>
                        <a:spcAft>
                          <a:spcPts val="0"/>
                        </a:spcAft>
                        <a:buNone/>
                      </a:pPr>
                      <a:r>
                        <a:rPr lang="en-US" sz="1800"/>
                        <a:t>-</a:t>
                      </a:r>
                      <a:endParaRPr/>
                    </a:p>
                  </a:txBody>
                  <a:tcPr marT="45725" marB="45725" marR="91450" marL="91450" anchor="ctr"/>
                </a:tc>
                <a:tc>
                  <a:txBody>
                    <a:bodyPr/>
                    <a:lstStyle/>
                    <a:p>
                      <a:pPr indent="0" lvl="0" marL="0" marR="0" rtl="0" algn="l">
                        <a:spcBef>
                          <a:spcPts val="0"/>
                        </a:spcBef>
                        <a:spcAft>
                          <a:spcPts val="0"/>
                        </a:spcAft>
                        <a:buNone/>
                      </a:pPr>
                      <a:r>
                        <a:rPr lang="en-US" sz="1800"/>
                        <a:t>2</a:t>
                      </a:r>
                      <a:endParaRPr/>
                    </a:p>
                  </a:txBody>
                  <a:tcPr marT="45725" marB="45725" marR="91450" marL="91450" anchor="ctr"/>
                </a:tc>
              </a:tr>
            </a:tbl>
          </a:graphicData>
        </a:graphic>
      </p:graphicFrame>
      <p:sp>
        <p:nvSpPr>
          <p:cNvPr id="619" name="Google Shape;619;p52"/>
          <p:cNvSpPr txBox="1"/>
          <p:nvPr/>
        </p:nvSpPr>
        <p:spPr>
          <a:xfrm>
            <a:off x="4596984" y="5650093"/>
            <a:ext cx="32828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2"/>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TIDYING DATA II</a:t>
            </a:r>
            <a:endParaRPr/>
          </a:p>
        </p:txBody>
      </p:sp>
      <p:sp>
        <p:nvSpPr>
          <p:cNvPr id="625" name="Google Shape;625;p5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626" name="Google Shape;626;p53"/>
          <p:cNvGraphicFramePr/>
          <p:nvPr/>
        </p:nvGraphicFramePr>
        <p:xfrm>
          <a:off x="3048000" y="1629248"/>
          <a:ext cx="3000000" cy="3000000"/>
        </p:xfrm>
        <a:graphic>
          <a:graphicData uri="http://schemas.openxmlformats.org/drawingml/2006/table">
            <a:tbl>
              <a:tblPr bandRow="1" firstRow="1">
                <a:noFill/>
                <a:tableStyleId>{E6CF6A41-BDCD-44B1-963D-E83B64F01F32}</a:tableStyleId>
              </a:tblPr>
              <a:tblGrid>
                <a:gridCol w="2032000"/>
                <a:gridCol w="2032000"/>
                <a:gridCol w="2032000"/>
              </a:tblGrid>
              <a:tr h="370850">
                <a:tc>
                  <a:txBody>
                    <a:bodyPr/>
                    <a:lstStyle/>
                    <a:p>
                      <a:pPr indent="0" lvl="0" marL="0" marR="0" rtl="0" algn="l">
                        <a:spcBef>
                          <a:spcPts val="0"/>
                        </a:spcBef>
                        <a:spcAft>
                          <a:spcPts val="0"/>
                        </a:spcAft>
                        <a:buNone/>
                      </a:pPr>
                      <a:r>
                        <a:rPr lang="en-US" sz="1800"/>
                        <a:t>Name</a:t>
                      </a:r>
                      <a:endParaRPr/>
                    </a:p>
                  </a:txBody>
                  <a:tcPr marT="45725" marB="45725" marR="91450" marL="91450"/>
                </a:tc>
                <a:tc>
                  <a:txBody>
                    <a:bodyPr/>
                    <a:lstStyle/>
                    <a:p>
                      <a:pPr indent="0" lvl="0" marL="0" marR="0" rtl="0" algn="l">
                        <a:spcBef>
                          <a:spcPts val="0"/>
                        </a:spcBef>
                        <a:spcAft>
                          <a:spcPts val="0"/>
                        </a:spcAft>
                        <a:buNone/>
                      </a:pPr>
                      <a:r>
                        <a:rPr lang="en-US" sz="1800"/>
                        <a:t>Treatment</a:t>
                      </a:r>
                      <a:endParaRPr/>
                    </a:p>
                  </a:txBody>
                  <a:tcPr marT="45725" marB="45725" marR="91450" marL="91450"/>
                </a:tc>
                <a:tc>
                  <a:txBody>
                    <a:bodyPr/>
                    <a:lstStyle/>
                    <a:p>
                      <a:pPr indent="0" lvl="0" marL="0" marR="0" rtl="0" algn="l">
                        <a:spcBef>
                          <a:spcPts val="0"/>
                        </a:spcBef>
                        <a:spcAft>
                          <a:spcPts val="0"/>
                        </a:spcAft>
                        <a:buNone/>
                      </a:pPr>
                      <a:r>
                        <a:rPr lang="en-US" sz="1800"/>
                        <a:t>Result</a:t>
                      </a:r>
                      <a:endParaRPr/>
                    </a:p>
                  </a:txBody>
                  <a:tcPr marT="45725" marB="45725" marR="91450" marL="91450"/>
                </a:tc>
              </a:tr>
              <a:tr h="370850">
                <a:tc>
                  <a:txBody>
                    <a:bodyPr/>
                    <a:lstStyle/>
                    <a:p>
                      <a:pPr indent="0" lvl="0" marL="0" marR="0" rtl="0" algn="l">
                        <a:spcBef>
                          <a:spcPts val="0"/>
                        </a:spcBef>
                        <a:spcAft>
                          <a:spcPts val="0"/>
                        </a:spcAft>
                        <a:buNone/>
                      </a:pPr>
                      <a:r>
                        <a:rPr lang="en-US" sz="1800"/>
                        <a:t>John Smith</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r>
              <a:tr h="370850">
                <a:tc>
                  <a:txBody>
                    <a:bodyPr/>
                    <a:lstStyle/>
                    <a:p>
                      <a:pPr indent="0" lvl="0" marL="0" marR="0" rtl="0" algn="l">
                        <a:spcBef>
                          <a:spcPts val="0"/>
                        </a:spcBef>
                        <a:spcAft>
                          <a:spcPts val="0"/>
                        </a:spcAft>
                        <a:buNone/>
                      </a:pPr>
                      <a:r>
                        <a:rPr lang="en-US" sz="1800"/>
                        <a:t>John Smith</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370850">
                <a:tc>
                  <a:txBody>
                    <a:bodyPr/>
                    <a:lstStyle/>
                    <a:p>
                      <a:pPr indent="0" lvl="0" marL="0" marR="0" rtl="0" algn="l">
                        <a:spcBef>
                          <a:spcPts val="0"/>
                        </a:spcBef>
                        <a:spcAft>
                          <a:spcPts val="0"/>
                        </a:spcAft>
                        <a:buNone/>
                      </a:pPr>
                      <a:r>
                        <a:rPr lang="en-US" sz="1800"/>
                        <a:t>John Smith</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r>
              <a:tr h="370850">
                <a:tc>
                  <a:txBody>
                    <a:bodyPr/>
                    <a:lstStyle/>
                    <a:p>
                      <a:pPr indent="0" lvl="0" marL="0" marR="0" rtl="0" algn="l">
                        <a:spcBef>
                          <a:spcPts val="0"/>
                        </a:spcBef>
                        <a:spcAft>
                          <a:spcPts val="0"/>
                        </a:spcAft>
                        <a:buNone/>
                      </a:pPr>
                      <a:r>
                        <a:rPr lang="en-US" sz="1800"/>
                        <a:t>John Smith</a:t>
                      </a:r>
                      <a:endParaRPr/>
                    </a:p>
                  </a:txBody>
                  <a:tcPr marT="45725" marB="45725" marR="91450" marL="91450"/>
                </a:tc>
                <a:tc>
                  <a:txBody>
                    <a:bodyPr/>
                    <a:lstStyle/>
                    <a:p>
                      <a:pPr indent="0" lvl="0" marL="0" marR="0" rtl="0" algn="l">
                        <a:spcBef>
                          <a:spcPts val="0"/>
                        </a:spcBef>
                        <a:spcAft>
                          <a:spcPts val="0"/>
                        </a:spcAft>
                        <a:buNone/>
                      </a:pPr>
                      <a:r>
                        <a:rPr lang="en-US" sz="1800"/>
                        <a:t>D</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r>
              <a:tr h="370850">
                <a:tc>
                  <a:txBody>
                    <a:bodyPr/>
                    <a:lstStyle/>
                    <a:p>
                      <a:pPr indent="0" lvl="0" marL="0" marR="0" rtl="0" algn="l">
                        <a:spcBef>
                          <a:spcPts val="0"/>
                        </a:spcBef>
                        <a:spcAft>
                          <a:spcPts val="0"/>
                        </a:spcAft>
                        <a:buNone/>
                      </a:pPr>
                      <a:r>
                        <a:rPr lang="en-US" sz="1800"/>
                        <a:t>Jane Doe</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16</a:t>
                      </a:r>
                      <a:endParaRPr/>
                    </a:p>
                  </a:txBody>
                  <a:tcPr marT="45725" marB="45725" marR="91450" marL="91450"/>
                </a:tc>
              </a:tr>
              <a:tr h="370850">
                <a:tc>
                  <a:txBody>
                    <a:bodyPr/>
                    <a:lstStyle/>
                    <a:p>
                      <a:pPr indent="0" lvl="0" marL="0" marR="0" rtl="0" algn="l">
                        <a:spcBef>
                          <a:spcPts val="0"/>
                        </a:spcBef>
                        <a:spcAft>
                          <a:spcPts val="0"/>
                        </a:spcAft>
                        <a:buNone/>
                      </a:pPr>
                      <a:r>
                        <a:rPr lang="en-US" sz="1800"/>
                        <a:t>Jane Doe</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11</a:t>
                      </a:r>
                      <a:endParaRPr/>
                    </a:p>
                  </a:txBody>
                  <a:tcPr marT="45725" marB="45725" marR="91450" marL="91450"/>
                </a:tc>
              </a:tr>
              <a:tr h="370850">
                <a:tc>
                  <a:txBody>
                    <a:bodyPr/>
                    <a:lstStyle/>
                    <a:p>
                      <a:pPr indent="0" lvl="0" marL="0" marR="0" rtl="0" algn="l">
                        <a:spcBef>
                          <a:spcPts val="0"/>
                        </a:spcBef>
                        <a:spcAft>
                          <a:spcPts val="0"/>
                        </a:spcAft>
                        <a:buNone/>
                      </a:pPr>
                      <a:r>
                        <a:rPr lang="en-US" sz="1800"/>
                        <a:t>Jane Doe</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r>
              <a:tr h="370850">
                <a:tc>
                  <a:txBody>
                    <a:bodyPr/>
                    <a:lstStyle/>
                    <a:p>
                      <a:pPr indent="0" lvl="0" marL="0" marR="0" rtl="0" algn="l">
                        <a:spcBef>
                          <a:spcPts val="0"/>
                        </a:spcBef>
                        <a:spcAft>
                          <a:spcPts val="0"/>
                        </a:spcAft>
                        <a:buNone/>
                      </a:pPr>
                      <a:r>
                        <a:rPr lang="en-US" sz="1800"/>
                        <a:t>Jane Doe</a:t>
                      </a:r>
                      <a:endParaRPr/>
                    </a:p>
                  </a:txBody>
                  <a:tcPr marT="45725" marB="45725" marR="91450" marL="91450"/>
                </a:tc>
                <a:tc>
                  <a:txBody>
                    <a:bodyPr/>
                    <a:lstStyle/>
                    <a:p>
                      <a:pPr indent="0" lvl="0" marL="0" marR="0" rtl="0" algn="l">
                        <a:spcBef>
                          <a:spcPts val="0"/>
                        </a:spcBef>
                        <a:spcAft>
                          <a:spcPts val="0"/>
                        </a:spcAft>
                        <a:buNone/>
                      </a:pPr>
                      <a:r>
                        <a:rPr lang="en-US" sz="1800"/>
                        <a:t>D</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Mary Johnson</a:t>
                      </a:r>
                      <a:endParaRPr/>
                    </a:p>
                  </a:txBody>
                  <a:tcPr marT="45725" marB="45725" marR="91450" marL="91450"/>
                </a:tc>
                <a:tc>
                  <a:txBody>
                    <a:bodyPr/>
                    <a:lstStyle/>
                    <a:p>
                      <a:pPr indent="0" lvl="0" marL="0" marR="0" rtl="0" algn="l">
                        <a:spcBef>
                          <a:spcPts val="0"/>
                        </a:spcBef>
                        <a:spcAft>
                          <a:spcPts val="0"/>
                        </a:spcAft>
                        <a:buNone/>
                      </a:pPr>
                      <a:r>
                        <a:rPr lang="en-US" sz="1800"/>
                        <a:t>A</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370850">
                <a:tc>
                  <a:txBody>
                    <a:bodyPr/>
                    <a:lstStyle/>
                    <a:p>
                      <a:pPr indent="0" lvl="0" marL="0" marR="0" rtl="0" algn="l">
                        <a:spcBef>
                          <a:spcPts val="0"/>
                        </a:spcBef>
                        <a:spcAft>
                          <a:spcPts val="0"/>
                        </a:spcAft>
                        <a:buNone/>
                      </a:pPr>
                      <a:r>
                        <a:rPr lang="en-US" sz="1800"/>
                        <a:t>Mary Johnson</a:t>
                      </a:r>
                      <a:endParaRPr/>
                    </a:p>
                  </a:txBody>
                  <a:tcPr marT="45725" marB="45725" marR="91450" marL="91450"/>
                </a:tc>
                <a:tc>
                  <a:txBody>
                    <a:bodyPr/>
                    <a:lstStyle/>
                    <a:p>
                      <a:pPr indent="0" lvl="0" marL="0" marR="0" rtl="0" algn="l">
                        <a:spcBef>
                          <a:spcPts val="0"/>
                        </a:spcBef>
                        <a:spcAft>
                          <a:spcPts val="0"/>
                        </a:spcAft>
                        <a:buNone/>
                      </a:pPr>
                      <a:r>
                        <a:rPr lang="en-US" sz="1800"/>
                        <a:t>B</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370850">
                <a:tc>
                  <a:txBody>
                    <a:bodyPr/>
                    <a:lstStyle/>
                    <a:p>
                      <a:pPr indent="0" lvl="0" marL="0" marR="0" rtl="0" algn="l">
                        <a:spcBef>
                          <a:spcPts val="0"/>
                        </a:spcBef>
                        <a:spcAft>
                          <a:spcPts val="0"/>
                        </a:spcAft>
                        <a:buNone/>
                      </a:pPr>
                      <a:r>
                        <a:rPr lang="en-US" sz="1800"/>
                        <a:t>Mary Johnson</a:t>
                      </a:r>
                      <a:endParaRPr/>
                    </a:p>
                  </a:txBody>
                  <a:tcPr marT="45725" marB="45725" marR="91450" marL="91450"/>
                </a:tc>
                <a:tc>
                  <a:txBody>
                    <a:bodyPr/>
                    <a:lstStyle/>
                    <a:p>
                      <a:pPr indent="0" lvl="0" marL="0" marR="0" rtl="0" algn="l">
                        <a:spcBef>
                          <a:spcPts val="0"/>
                        </a:spcBef>
                        <a:spcAft>
                          <a:spcPts val="0"/>
                        </a:spcAft>
                        <a:buNone/>
                      </a:pPr>
                      <a:r>
                        <a:rPr lang="en-US" sz="1800"/>
                        <a:t>C</a:t>
                      </a:r>
                      <a:endParaRPr/>
                    </a:p>
                  </a:txBody>
                  <a:tcPr marT="45725" marB="45725" marR="91450" marL="91450"/>
                </a:tc>
                <a:tc>
                  <a:txBody>
                    <a:bodyPr/>
                    <a:lstStyle/>
                    <a:p>
                      <a:pPr indent="0" lvl="0" marL="0" marR="0" rtl="0" algn="l">
                        <a:spcBef>
                          <a:spcPts val="0"/>
                        </a:spcBef>
                        <a:spcAft>
                          <a:spcPts val="0"/>
                        </a:spcAft>
                        <a:buNone/>
                      </a:pPr>
                      <a:r>
                        <a:rPr lang="en-US" sz="1800"/>
                        <a:t>-</a:t>
                      </a:r>
                      <a:endParaRPr/>
                    </a:p>
                  </a:txBody>
                  <a:tcPr marT="45725" marB="45725" marR="91450" marL="91450"/>
                </a:tc>
              </a:tr>
              <a:tr h="370850">
                <a:tc>
                  <a:txBody>
                    <a:bodyPr/>
                    <a:lstStyle/>
                    <a:p>
                      <a:pPr indent="0" lvl="0" marL="0" marR="0" rtl="0" algn="l">
                        <a:spcBef>
                          <a:spcPts val="0"/>
                        </a:spcBef>
                        <a:spcAft>
                          <a:spcPts val="0"/>
                        </a:spcAft>
                        <a:buNone/>
                      </a:pPr>
                      <a:r>
                        <a:rPr lang="en-US" sz="1800"/>
                        <a:t>Mary Johnson</a:t>
                      </a:r>
                      <a:endParaRPr/>
                    </a:p>
                  </a:txBody>
                  <a:tcPr marT="45725" marB="45725" marR="91450" marL="91450"/>
                </a:tc>
                <a:tc>
                  <a:txBody>
                    <a:bodyPr/>
                    <a:lstStyle/>
                    <a:p>
                      <a:pPr indent="0" lvl="0" marL="0" marR="0" rtl="0" algn="l">
                        <a:spcBef>
                          <a:spcPts val="0"/>
                        </a:spcBef>
                        <a:spcAft>
                          <a:spcPts val="0"/>
                        </a:spcAft>
                        <a:buNone/>
                      </a:pPr>
                      <a:r>
                        <a:rPr lang="en-US" sz="1800"/>
                        <a:t>D</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bl>
          </a:graphicData>
        </a:graphic>
      </p:graphicFrame>
      <p:grpSp>
        <p:nvGrpSpPr>
          <p:cNvPr id="627" name="Google Shape;627;p53"/>
          <p:cNvGrpSpPr/>
          <p:nvPr/>
        </p:nvGrpSpPr>
        <p:grpSpPr>
          <a:xfrm>
            <a:off x="7070362" y="838518"/>
            <a:ext cx="2218545" cy="2669180"/>
            <a:chOff x="5546361" y="838518"/>
            <a:chExt cx="2218545" cy="2669180"/>
          </a:xfrm>
        </p:grpSpPr>
        <p:sp>
          <p:nvSpPr>
            <p:cNvPr id="628" name="Google Shape;628;p53"/>
            <p:cNvSpPr/>
            <p:nvPr/>
          </p:nvSpPr>
          <p:spPr>
            <a:xfrm>
              <a:off x="5546361" y="2773180"/>
              <a:ext cx="359764" cy="734518"/>
            </a:xfrm>
            <a:prstGeom prst="ellipse">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629" name="Google Shape;629;p53"/>
            <p:cNvCxnSpPr>
              <a:stCxn id="628" idx="7"/>
            </p:cNvCxnSpPr>
            <p:nvPr/>
          </p:nvCxnSpPr>
          <p:spPr>
            <a:xfrm flipH="1" rot="10800000">
              <a:off x="5853439" y="1019248"/>
              <a:ext cx="547500" cy="1861500"/>
            </a:xfrm>
            <a:prstGeom prst="straightConnector1">
              <a:avLst/>
            </a:prstGeom>
            <a:noFill/>
            <a:ln cap="flat" cmpd="sng" w="28575">
              <a:solidFill>
                <a:schemeClr val="dk2"/>
              </a:solidFill>
              <a:prstDash val="solid"/>
              <a:round/>
              <a:headEnd len="sm" w="sm" type="none"/>
              <a:tailEnd len="sm" w="sm" type="none"/>
            </a:ln>
          </p:spPr>
        </p:cxnSp>
        <p:sp>
          <p:nvSpPr>
            <p:cNvPr id="630" name="Google Shape;630;p53"/>
            <p:cNvSpPr txBox="1"/>
            <p:nvPr/>
          </p:nvSpPr>
          <p:spPr>
            <a:xfrm>
              <a:off x="6340840" y="838518"/>
              <a:ext cx="14240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In a few lectures …</a:t>
              </a:r>
              <a:endParaRPr sz="1800">
                <a:solidFill>
                  <a:schemeClr val="dk2"/>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MELTING DATA</a:t>
            </a:r>
            <a:endParaRPr/>
          </a:p>
        </p:txBody>
      </p:sp>
      <p:sp>
        <p:nvSpPr>
          <p:cNvPr id="637" name="Google Shape;637;p54"/>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What we just did was “unpivot” the dataframe from wide to long format.</a:t>
            </a:r>
            <a:endParaRPr/>
          </a:p>
          <a:p>
            <a:pPr indent="0" lvl="0" marL="0" rtl="0" algn="l">
              <a:spcBef>
                <a:spcPts val="1000"/>
              </a:spcBef>
              <a:spcAft>
                <a:spcPts val="0"/>
              </a:spcAft>
              <a:buClr>
                <a:schemeClr val="dk1"/>
              </a:buClr>
              <a:buSzPts val="2000"/>
              <a:buNone/>
            </a:pPr>
            <a:r>
              <a:rPr lang="en-US"/>
              <a:t>Pandas: Melt (</a:t>
            </a:r>
            <a:r>
              <a:rPr lang="en-US" u="sng">
                <a:solidFill>
                  <a:schemeClr val="hlink"/>
                </a:solidFill>
                <a:hlinkClick r:id="rId3"/>
              </a:rPr>
              <a:t>https://pandas.pydata.org/docs/reference/api/pandas.melt.html</a:t>
            </a:r>
            <a:r>
              <a:rPr lang="en-US"/>
              <a:t>)</a:t>
            </a:r>
            <a:endParaRPr/>
          </a:p>
          <a:p>
            <a:pPr indent="0" lvl="0" marL="0" rtl="0" algn="l">
              <a:spcBef>
                <a:spcPts val="1000"/>
              </a:spcBef>
              <a:spcAft>
                <a:spcPts val="0"/>
              </a:spcAft>
              <a:buClr>
                <a:schemeClr val="dk1"/>
              </a:buClr>
              <a:buSzPts val="2000"/>
              <a:buNone/>
            </a:pPr>
            <a:r>
              <a:rPr lang="en-US"/>
              <a:t>This function is useful to massage a DataFrame into a format where: </a:t>
            </a:r>
            <a:endParaRPr/>
          </a:p>
          <a:p>
            <a:pPr indent="-182880" lvl="1" marL="457200" rtl="0" algn="l">
              <a:spcBef>
                <a:spcPts val="1000"/>
              </a:spcBef>
              <a:spcAft>
                <a:spcPts val="0"/>
              </a:spcAft>
              <a:buSzPts val="2000"/>
              <a:buChar char="•"/>
            </a:pPr>
            <a:r>
              <a:rPr lang="en-US"/>
              <a:t>One or more columns are identifier variables (</a:t>
            </a:r>
            <a:r>
              <a:rPr i="1" lang="en-US"/>
              <a:t>id_vars</a:t>
            </a:r>
            <a:r>
              <a:rPr lang="en-US"/>
              <a:t>), </a:t>
            </a:r>
            <a:endParaRPr/>
          </a:p>
          <a:p>
            <a:pPr indent="-182880" lvl="1" marL="457200" rtl="0" algn="l">
              <a:spcBef>
                <a:spcPts val="400"/>
              </a:spcBef>
              <a:spcAft>
                <a:spcPts val="0"/>
              </a:spcAft>
              <a:buSzPts val="2000"/>
              <a:buChar char="•"/>
            </a:pPr>
            <a:r>
              <a:rPr lang="en-US"/>
              <a:t>All other columns, considered measured variables (</a:t>
            </a:r>
            <a:r>
              <a:rPr i="1" lang="en-US"/>
              <a:t>value_vars</a:t>
            </a:r>
            <a:r>
              <a:rPr lang="en-US"/>
              <a:t>), are “unpivoted” to the row axis, leaving just two non-identifier columns, ‘variable’ and ‘value’.</a:t>
            </a:r>
            <a:endParaRPr/>
          </a:p>
        </p:txBody>
      </p:sp>
      <p:grpSp>
        <p:nvGrpSpPr>
          <p:cNvPr id="638" name="Google Shape;638;p54"/>
          <p:cNvGrpSpPr/>
          <p:nvPr/>
        </p:nvGrpSpPr>
        <p:grpSpPr>
          <a:xfrm>
            <a:off x="1009650" y="4478029"/>
            <a:ext cx="10269009" cy="2232473"/>
            <a:chOff x="1009650" y="4478029"/>
            <a:chExt cx="10269009" cy="2232473"/>
          </a:xfrm>
        </p:grpSpPr>
        <p:pic>
          <p:nvPicPr>
            <p:cNvPr id="639" name="Google Shape;639;p54"/>
            <p:cNvPicPr preferRelativeResize="0"/>
            <p:nvPr/>
          </p:nvPicPr>
          <p:blipFill rotWithShape="1">
            <a:blip r:embed="rId4">
              <a:alphaModFix/>
            </a:blip>
            <a:srcRect b="0" l="0" r="0" t="0"/>
            <a:stretch/>
          </p:blipFill>
          <p:spPr>
            <a:xfrm>
              <a:off x="8550051" y="4502707"/>
              <a:ext cx="2728608" cy="2207795"/>
            </a:xfrm>
            <a:prstGeom prst="rect">
              <a:avLst/>
            </a:prstGeom>
            <a:noFill/>
            <a:ln>
              <a:noFill/>
            </a:ln>
          </p:spPr>
        </p:pic>
        <p:pic>
          <p:nvPicPr>
            <p:cNvPr id="640" name="Google Shape;640;p54"/>
            <p:cNvPicPr preferRelativeResize="0"/>
            <p:nvPr/>
          </p:nvPicPr>
          <p:blipFill rotWithShape="1">
            <a:blip r:embed="rId5">
              <a:alphaModFix/>
            </a:blip>
            <a:srcRect b="0" l="0" r="0" t="0"/>
            <a:stretch/>
          </p:blipFill>
          <p:spPr>
            <a:xfrm>
              <a:off x="1009650" y="4478029"/>
              <a:ext cx="6921500" cy="1304200"/>
            </a:xfrm>
            <a:prstGeom prst="rect">
              <a:avLst/>
            </a:prstGeom>
            <a:noFill/>
            <a:ln>
              <a:noFill/>
            </a:ln>
          </p:spPr>
        </p:pic>
        <p:sp>
          <p:nvSpPr>
            <p:cNvPr id="641" name="Google Shape;641;p54"/>
            <p:cNvSpPr/>
            <p:nvPr/>
          </p:nvSpPr>
          <p:spPr>
            <a:xfrm flipH="1" rot="10800000">
              <a:off x="6762333" y="5782228"/>
              <a:ext cx="1787718" cy="767995"/>
            </a:xfrm>
            <a:prstGeom prst="curvedDownArrow">
              <a:avLst>
                <a:gd fmla="val 25000" name="adj1"/>
                <a:gd fmla="val 76242" name="adj2"/>
                <a:gd fmla="val 25000" name="adj3"/>
              </a:avLst>
            </a:prstGeom>
            <a:solidFill>
              <a:schemeClr val="accent1"/>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642" name="Google Shape;642;p54"/>
          <p:cNvSpPr txBox="1"/>
          <p:nvPr/>
        </p:nvSpPr>
        <p:spPr>
          <a:xfrm>
            <a:off x="11500568" y="6550224"/>
            <a:ext cx="5629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[NM]</a:t>
            </a:r>
            <a:endParaRPr/>
          </a:p>
        </p:txBody>
      </p:sp>
      <p:sp>
        <p:nvSpPr>
          <p:cNvPr id="643" name="Google Shape;643;p5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5"/>
          <p:cNvSpPr txBox="1"/>
          <p:nvPr>
            <p:ph type="title"/>
          </p:nvPr>
        </p:nvSpPr>
        <p:spPr>
          <a:xfrm>
            <a:off x="609600" y="152718"/>
            <a:ext cx="7721600" cy="764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MELTING DATA I</a:t>
            </a:r>
            <a:endParaRPr/>
          </a:p>
        </p:txBody>
      </p:sp>
      <p:sp>
        <p:nvSpPr>
          <p:cNvPr id="650" name="Google Shape;650;p5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651" name="Google Shape;651;p55"/>
          <p:cNvGraphicFramePr/>
          <p:nvPr/>
        </p:nvGraphicFramePr>
        <p:xfrm>
          <a:off x="1733863" y="917318"/>
          <a:ext cx="3000000" cy="3000000"/>
        </p:xfrm>
        <a:graphic>
          <a:graphicData uri="http://schemas.openxmlformats.org/drawingml/2006/table">
            <a:tbl>
              <a:tblPr bandRow="1" firstRow="1">
                <a:noFill/>
                <a:tableStyleId>{E6CF6A41-BDCD-44B1-963D-E83B64F01F32}</a:tableStyleId>
              </a:tblPr>
              <a:tblGrid>
                <a:gridCol w="1213250"/>
                <a:gridCol w="1213250"/>
                <a:gridCol w="1213250"/>
                <a:gridCol w="1213250"/>
                <a:gridCol w="1213250"/>
                <a:gridCol w="1213250"/>
                <a:gridCol w="1213250"/>
              </a:tblGrid>
              <a:tr h="283025">
                <a:tc>
                  <a:txBody>
                    <a:bodyPr/>
                    <a:lstStyle/>
                    <a:p>
                      <a:pPr indent="0" lvl="0" marL="0" marR="0" rtl="0" algn="l">
                        <a:spcBef>
                          <a:spcPts val="0"/>
                        </a:spcBef>
                        <a:spcAft>
                          <a:spcPts val="0"/>
                        </a:spcAft>
                        <a:buNone/>
                      </a:pPr>
                      <a:r>
                        <a:rPr lang="en-US" sz="1600"/>
                        <a:t>religion</a:t>
                      </a:r>
                      <a:endParaRPr/>
                    </a:p>
                  </a:txBody>
                  <a:tcPr marT="45725" marB="45725" marR="91450" marL="91450" anchor="ctr"/>
                </a:tc>
                <a:tc>
                  <a:txBody>
                    <a:bodyPr/>
                    <a:lstStyle/>
                    <a:p>
                      <a:pPr indent="0" lvl="0" marL="0" marR="0" rtl="0" algn="l">
                        <a:spcBef>
                          <a:spcPts val="0"/>
                        </a:spcBef>
                        <a:spcAft>
                          <a:spcPts val="0"/>
                        </a:spcAft>
                        <a:buNone/>
                      </a:pPr>
                      <a:r>
                        <a:rPr lang="en-US" sz="1600"/>
                        <a:t>&lt;$10k</a:t>
                      </a:r>
                      <a:endParaRPr/>
                    </a:p>
                  </a:txBody>
                  <a:tcPr marT="45725" marB="45725" marR="91450" marL="91450" anchor="ctr"/>
                </a:tc>
                <a:tc>
                  <a:txBody>
                    <a:bodyPr/>
                    <a:lstStyle/>
                    <a:p>
                      <a:pPr indent="0" lvl="0" marL="0" marR="0" rtl="0" algn="l">
                        <a:spcBef>
                          <a:spcPts val="0"/>
                        </a:spcBef>
                        <a:spcAft>
                          <a:spcPts val="0"/>
                        </a:spcAft>
                        <a:buNone/>
                      </a:pPr>
                      <a:r>
                        <a:rPr lang="en-US" sz="1600"/>
                        <a:t>$10-20k</a:t>
                      </a:r>
                      <a:endParaRPr/>
                    </a:p>
                  </a:txBody>
                  <a:tcPr marT="45725" marB="45725" marR="91450" marL="91450" anchor="ctr"/>
                </a:tc>
                <a:tc>
                  <a:txBody>
                    <a:bodyPr/>
                    <a:lstStyle/>
                    <a:p>
                      <a:pPr indent="0" lvl="0" marL="0" marR="0" rtl="0" algn="l">
                        <a:spcBef>
                          <a:spcPts val="0"/>
                        </a:spcBef>
                        <a:spcAft>
                          <a:spcPts val="0"/>
                        </a:spcAft>
                        <a:buNone/>
                      </a:pPr>
                      <a:r>
                        <a:rPr lang="en-US" sz="1600"/>
                        <a:t>$20-30k</a:t>
                      </a:r>
                      <a:endParaRPr/>
                    </a:p>
                  </a:txBody>
                  <a:tcPr marT="45725" marB="45725" marR="91450" marL="91450" anchor="ctr"/>
                </a:tc>
                <a:tc>
                  <a:txBody>
                    <a:bodyPr/>
                    <a:lstStyle/>
                    <a:p>
                      <a:pPr indent="0" lvl="0" marL="0" marR="0" rtl="0" algn="l">
                        <a:spcBef>
                          <a:spcPts val="0"/>
                        </a:spcBef>
                        <a:spcAft>
                          <a:spcPts val="0"/>
                        </a:spcAft>
                        <a:buNone/>
                      </a:pPr>
                      <a:r>
                        <a:rPr lang="en-US" sz="1600"/>
                        <a:t>$30-40k</a:t>
                      </a:r>
                      <a:endParaRPr/>
                    </a:p>
                  </a:txBody>
                  <a:tcPr marT="45725" marB="45725" marR="91450" marL="91450" anchor="ctr"/>
                </a:tc>
                <a:tc>
                  <a:txBody>
                    <a:bodyPr/>
                    <a:lstStyle/>
                    <a:p>
                      <a:pPr indent="0" lvl="0" marL="0" marR="0" rtl="0" algn="l">
                        <a:spcBef>
                          <a:spcPts val="0"/>
                        </a:spcBef>
                        <a:spcAft>
                          <a:spcPts val="0"/>
                        </a:spcAft>
                        <a:buNone/>
                      </a:pPr>
                      <a:r>
                        <a:rPr lang="en-US" sz="1600"/>
                        <a:t>$40-50k</a:t>
                      </a:r>
                      <a:endParaRPr/>
                    </a:p>
                  </a:txBody>
                  <a:tcPr marT="45725" marB="45725" marR="91450" marL="91450" anchor="ctr"/>
                </a:tc>
                <a:tc>
                  <a:txBody>
                    <a:bodyPr/>
                    <a:lstStyle/>
                    <a:p>
                      <a:pPr indent="0" lvl="0" marL="0" marR="0" rtl="0" algn="l">
                        <a:spcBef>
                          <a:spcPts val="0"/>
                        </a:spcBef>
                        <a:spcAft>
                          <a:spcPts val="0"/>
                        </a:spcAft>
                        <a:buNone/>
                      </a:pPr>
                      <a:r>
                        <a:rPr lang="en-US" sz="1600"/>
                        <a:t>$50-75k</a:t>
                      </a:r>
                      <a:endParaRPr/>
                    </a:p>
                  </a:txBody>
                  <a:tcPr marT="45725" marB="45725" marR="91450" marL="91450" anchor="ctr"/>
                </a:tc>
              </a:tr>
              <a:tr h="488525">
                <a:tc>
                  <a:txBody>
                    <a:bodyPr/>
                    <a:lstStyle/>
                    <a:p>
                      <a:pPr indent="0" lvl="0" marL="0" marR="0" rtl="0" algn="l">
                        <a:spcBef>
                          <a:spcPts val="0"/>
                        </a:spcBef>
                        <a:spcAft>
                          <a:spcPts val="0"/>
                        </a:spcAft>
                        <a:buNone/>
                      </a:pPr>
                      <a:r>
                        <a:rPr lang="en-US" sz="1100"/>
                        <a:t>Agnostic</a:t>
                      </a:r>
                      <a:endParaRPr/>
                    </a:p>
                  </a:txBody>
                  <a:tcPr marT="45725" marB="45725" marR="91450" marL="91450" anchor="ctr"/>
                </a:tc>
                <a:tc>
                  <a:txBody>
                    <a:bodyPr/>
                    <a:lstStyle/>
                    <a:p>
                      <a:pPr indent="0" lvl="0" marL="0" marR="0" rtl="0" algn="l">
                        <a:spcBef>
                          <a:spcPts val="0"/>
                        </a:spcBef>
                        <a:spcAft>
                          <a:spcPts val="0"/>
                        </a:spcAft>
                        <a:buNone/>
                      </a:pPr>
                      <a:r>
                        <a:rPr lang="en-US" sz="1600"/>
                        <a:t>27</a:t>
                      </a:r>
                      <a:endParaRPr/>
                    </a:p>
                  </a:txBody>
                  <a:tcPr marT="45725" marB="45725" marR="91450" marL="91450" anchor="ctr"/>
                </a:tc>
                <a:tc>
                  <a:txBody>
                    <a:bodyPr/>
                    <a:lstStyle/>
                    <a:p>
                      <a:pPr indent="0" lvl="0" marL="0" marR="0" rtl="0" algn="l">
                        <a:spcBef>
                          <a:spcPts val="0"/>
                        </a:spcBef>
                        <a:spcAft>
                          <a:spcPts val="0"/>
                        </a:spcAft>
                        <a:buNone/>
                      </a:pPr>
                      <a:r>
                        <a:rPr lang="en-US" sz="1600"/>
                        <a:t>34</a:t>
                      </a:r>
                      <a:endParaRPr/>
                    </a:p>
                  </a:txBody>
                  <a:tcPr marT="45725" marB="45725" marR="91450" marL="91450" anchor="ctr"/>
                </a:tc>
                <a:tc>
                  <a:txBody>
                    <a:bodyPr/>
                    <a:lstStyle/>
                    <a:p>
                      <a:pPr indent="0" lvl="0" marL="0" marR="0" rtl="0" algn="l">
                        <a:spcBef>
                          <a:spcPts val="0"/>
                        </a:spcBef>
                        <a:spcAft>
                          <a:spcPts val="0"/>
                        </a:spcAft>
                        <a:buNone/>
                      </a:pPr>
                      <a:r>
                        <a:rPr lang="en-US" sz="1600"/>
                        <a:t>60</a:t>
                      </a:r>
                      <a:endParaRPr/>
                    </a:p>
                  </a:txBody>
                  <a:tcPr marT="45725" marB="45725" marR="91450" marL="91450" anchor="ctr"/>
                </a:tc>
                <a:tc>
                  <a:txBody>
                    <a:bodyPr/>
                    <a:lstStyle/>
                    <a:p>
                      <a:pPr indent="0" lvl="0" marL="0" marR="0" rtl="0" algn="l">
                        <a:spcBef>
                          <a:spcPts val="0"/>
                        </a:spcBef>
                        <a:spcAft>
                          <a:spcPts val="0"/>
                        </a:spcAft>
                        <a:buNone/>
                      </a:pPr>
                      <a:r>
                        <a:rPr lang="en-US" sz="1600"/>
                        <a:t>81</a:t>
                      </a:r>
                      <a:endParaRPr/>
                    </a:p>
                  </a:txBody>
                  <a:tcPr marT="45725" marB="45725" marR="91450" marL="91450" anchor="ctr"/>
                </a:tc>
                <a:tc>
                  <a:txBody>
                    <a:bodyPr/>
                    <a:lstStyle/>
                    <a:p>
                      <a:pPr indent="0" lvl="0" marL="0" marR="0" rtl="0" algn="l">
                        <a:spcBef>
                          <a:spcPts val="0"/>
                        </a:spcBef>
                        <a:spcAft>
                          <a:spcPts val="0"/>
                        </a:spcAft>
                        <a:buNone/>
                      </a:pPr>
                      <a:r>
                        <a:rPr lang="en-US" sz="1600"/>
                        <a:t>76</a:t>
                      </a:r>
                      <a:endParaRPr/>
                    </a:p>
                  </a:txBody>
                  <a:tcPr marT="45725" marB="45725" marR="91450" marL="91450" anchor="ctr"/>
                </a:tc>
                <a:tc>
                  <a:txBody>
                    <a:bodyPr/>
                    <a:lstStyle/>
                    <a:p>
                      <a:pPr indent="0" lvl="0" marL="0" marR="0" rtl="0" algn="l">
                        <a:spcBef>
                          <a:spcPts val="0"/>
                        </a:spcBef>
                        <a:spcAft>
                          <a:spcPts val="0"/>
                        </a:spcAft>
                        <a:buNone/>
                      </a:pPr>
                      <a:r>
                        <a:rPr lang="en-US" sz="1600"/>
                        <a:t>137</a:t>
                      </a:r>
                      <a:endParaRPr/>
                    </a:p>
                  </a:txBody>
                  <a:tcPr marT="45725" marB="45725" marR="91450" marL="91450" anchor="ctr"/>
                </a:tc>
              </a:tr>
              <a:tr h="283025">
                <a:tc>
                  <a:txBody>
                    <a:bodyPr/>
                    <a:lstStyle/>
                    <a:p>
                      <a:pPr indent="0" lvl="0" marL="0" marR="0" rtl="0" algn="l">
                        <a:spcBef>
                          <a:spcPts val="0"/>
                        </a:spcBef>
                        <a:spcAft>
                          <a:spcPts val="0"/>
                        </a:spcAft>
                        <a:buNone/>
                      </a:pPr>
                      <a:r>
                        <a:rPr lang="en-US" sz="1100"/>
                        <a:t>Atheist</a:t>
                      </a:r>
                      <a:endParaRPr/>
                    </a:p>
                  </a:txBody>
                  <a:tcPr marT="45725" marB="45725" marR="91450" marL="91450" anchor="ctr"/>
                </a:tc>
                <a:tc>
                  <a:txBody>
                    <a:bodyPr/>
                    <a:lstStyle/>
                    <a:p>
                      <a:pPr indent="0" lvl="0" marL="0" marR="0" rtl="0" algn="l">
                        <a:spcBef>
                          <a:spcPts val="0"/>
                        </a:spcBef>
                        <a:spcAft>
                          <a:spcPts val="0"/>
                        </a:spcAft>
                        <a:buNone/>
                      </a:pPr>
                      <a:r>
                        <a:rPr lang="en-US" sz="1600"/>
                        <a:t>12</a:t>
                      </a:r>
                      <a:endParaRPr/>
                    </a:p>
                  </a:txBody>
                  <a:tcPr marT="45725" marB="45725" marR="91450" marL="91450" anchor="ctr"/>
                </a:tc>
                <a:tc>
                  <a:txBody>
                    <a:bodyPr/>
                    <a:lstStyle/>
                    <a:p>
                      <a:pPr indent="0" lvl="0" marL="0" marR="0" rtl="0" algn="l">
                        <a:spcBef>
                          <a:spcPts val="0"/>
                        </a:spcBef>
                        <a:spcAft>
                          <a:spcPts val="0"/>
                        </a:spcAft>
                        <a:buNone/>
                      </a:pPr>
                      <a:r>
                        <a:rPr lang="en-US" sz="1600"/>
                        <a:t>27</a:t>
                      </a:r>
                      <a:endParaRPr/>
                    </a:p>
                  </a:txBody>
                  <a:tcPr marT="45725" marB="45725" marR="91450" marL="91450" anchor="ctr"/>
                </a:tc>
                <a:tc>
                  <a:txBody>
                    <a:bodyPr/>
                    <a:lstStyle/>
                    <a:p>
                      <a:pPr indent="0" lvl="0" marL="0" marR="0" rtl="0" algn="l">
                        <a:spcBef>
                          <a:spcPts val="0"/>
                        </a:spcBef>
                        <a:spcAft>
                          <a:spcPts val="0"/>
                        </a:spcAft>
                        <a:buNone/>
                      </a:pPr>
                      <a:r>
                        <a:rPr lang="en-US" sz="1600"/>
                        <a:t>37</a:t>
                      </a:r>
                      <a:endParaRPr/>
                    </a:p>
                  </a:txBody>
                  <a:tcPr marT="45725" marB="45725" marR="91450" marL="91450" anchor="ctr"/>
                </a:tc>
                <a:tc>
                  <a:txBody>
                    <a:bodyPr/>
                    <a:lstStyle/>
                    <a:p>
                      <a:pPr indent="0" lvl="0" marL="0" marR="0" rtl="0" algn="l">
                        <a:spcBef>
                          <a:spcPts val="0"/>
                        </a:spcBef>
                        <a:spcAft>
                          <a:spcPts val="0"/>
                        </a:spcAft>
                        <a:buNone/>
                      </a:pPr>
                      <a:r>
                        <a:rPr lang="en-US" sz="1600"/>
                        <a:t>52</a:t>
                      </a:r>
                      <a:endParaRPr/>
                    </a:p>
                  </a:txBody>
                  <a:tcPr marT="45725" marB="45725" marR="91450" marL="91450" anchor="ctr"/>
                </a:tc>
                <a:tc>
                  <a:txBody>
                    <a:bodyPr/>
                    <a:lstStyle/>
                    <a:p>
                      <a:pPr indent="0" lvl="0" marL="0" marR="0" rtl="0" algn="l">
                        <a:spcBef>
                          <a:spcPts val="0"/>
                        </a:spcBef>
                        <a:spcAft>
                          <a:spcPts val="0"/>
                        </a:spcAft>
                        <a:buNone/>
                      </a:pPr>
                      <a:r>
                        <a:rPr lang="en-US" sz="1600"/>
                        <a:t>35</a:t>
                      </a:r>
                      <a:endParaRPr/>
                    </a:p>
                  </a:txBody>
                  <a:tcPr marT="45725" marB="45725" marR="91450" marL="91450" anchor="ctr"/>
                </a:tc>
                <a:tc>
                  <a:txBody>
                    <a:bodyPr/>
                    <a:lstStyle/>
                    <a:p>
                      <a:pPr indent="0" lvl="0" marL="0" marR="0" rtl="0" algn="l">
                        <a:spcBef>
                          <a:spcPts val="0"/>
                        </a:spcBef>
                        <a:spcAft>
                          <a:spcPts val="0"/>
                        </a:spcAft>
                        <a:buNone/>
                      </a:pPr>
                      <a:r>
                        <a:rPr lang="en-US" sz="1600"/>
                        <a:t>70</a:t>
                      </a:r>
                      <a:endParaRPr/>
                    </a:p>
                  </a:txBody>
                  <a:tcPr marT="45725" marB="45725" marR="91450" marL="91450" anchor="ctr"/>
                </a:tc>
              </a:tr>
              <a:tr h="488525">
                <a:tc>
                  <a:txBody>
                    <a:bodyPr/>
                    <a:lstStyle/>
                    <a:p>
                      <a:pPr indent="0" lvl="0" marL="0" marR="0" rtl="0" algn="l">
                        <a:spcBef>
                          <a:spcPts val="0"/>
                        </a:spcBef>
                        <a:spcAft>
                          <a:spcPts val="0"/>
                        </a:spcAft>
                        <a:buNone/>
                      </a:pPr>
                      <a:r>
                        <a:rPr lang="en-US" sz="1100"/>
                        <a:t>Buddhist</a:t>
                      </a:r>
                      <a:endParaRPr/>
                    </a:p>
                  </a:txBody>
                  <a:tcPr marT="45725" marB="45725" marR="91450" marL="91450" anchor="ctr"/>
                </a:tc>
                <a:tc>
                  <a:txBody>
                    <a:bodyPr/>
                    <a:lstStyle/>
                    <a:p>
                      <a:pPr indent="0" lvl="0" marL="0" marR="0" rtl="0" algn="l">
                        <a:spcBef>
                          <a:spcPts val="0"/>
                        </a:spcBef>
                        <a:spcAft>
                          <a:spcPts val="0"/>
                        </a:spcAft>
                        <a:buNone/>
                      </a:pPr>
                      <a:r>
                        <a:rPr lang="en-US" sz="1600"/>
                        <a:t>27</a:t>
                      </a:r>
                      <a:endParaRPr/>
                    </a:p>
                  </a:txBody>
                  <a:tcPr marT="45725" marB="45725" marR="91450" marL="91450" anchor="ctr"/>
                </a:tc>
                <a:tc>
                  <a:txBody>
                    <a:bodyPr/>
                    <a:lstStyle/>
                    <a:p>
                      <a:pPr indent="0" lvl="0" marL="0" marR="0" rtl="0" algn="l">
                        <a:spcBef>
                          <a:spcPts val="0"/>
                        </a:spcBef>
                        <a:spcAft>
                          <a:spcPts val="0"/>
                        </a:spcAft>
                        <a:buNone/>
                      </a:pPr>
                      <a:r>
                        <a:rPr lang="en-US" sz="1600"/>
                        <a:t>21</a:t>
                      </a:r>
                      <a:endParaRPr/>
                    </a:p>
                  </a:txBody>
                  <a:tcPr marT="45725" marB="45725" marR="91450" marL="91450" anchor="ctr"/>
                </a:tc>
                <a:tc>
                  <a:txBody>
                    <a:bodyPr/>
                    <a:lstStyle/>
                    <a:p>
                      <a:pPr indent="0" lvl="0" marL="0" marR="0" rtl="0" algn="l">
                        <a:spcBef>
                          <a:spcPts val="0"/>
                        </a:spcBef>
                        <a:spcAft>
                          <a:spcPts val="0"/>
                        </a:spcAft>
                        <a:buNone/>
                      </a:pPr>
                      <a:r>
                        <a:rPr lang="en-US" sz="1600"/>
                        <a:t>30</a:t>
                      </a:r>
                      <a:endParaRPr/>
                    </a:p>
                  </a:txBody>
                  <a:tcPr marT="45725" marB="45725" marR="91450" marL="91450" anchor="ctr"/>
                </a:tc>
                <a:tc>
                  <a:txBody>
                    <a:bodyPr/>
                    <a:lstStyle/>
                    <a:p>
                      <a:pPr indent="0" lvl="0" marL="0" marR="0" rtl="0" algn="l">
                        <a:spcBef>
                          <a:spcPts val="0"/>
                        </a:spcBef>
                        <a:spcAft>
                          <a:spcPts val="0"/>
                        </a:spcAft>
                        <a:buNone/>
                      </a:pPr>
                      <a:r>
                        <a:rPr lang="en-US" sz="1600"/>
                        <a:t>34</a:t>
                      </a:r>
                      <a:endParaRPr/>
                    </a:p>
                  </a:txBody>
                  <a:tcPr marT="45725" marB="45725" marR="91450" marL="91450" anchor="ctr"/>
                </a:tc>
                <a:tc>
                  <a:txBody>
                    <a:bodyPr/>
                    <a:lstStyle/>
                    <a:p>
                      <a:pPr indent="0" lvl="0" marL="0" marR="0" rtl="0" algn="l">
                        <a:spcBef>
                          <a:spcPts val="0"/>
                        </a:spcBef>
                        <a:spcAft>
                          <a:spcPts val="0"/>
                        </a:spcAft>
                        <a:buNone/>
                      </a:pPr>
                      <a:r>
                        <a:rPr lang="en-US" sz="1600"/>
                        <a:t>33</a:t>
                      </a:r>
                      <a:endParaRPr/>
                    </a:p>
                  </a:txBody>
                  <a:tcPr marT="45725" marB="45725" marR="91450" marL="91450" anchor="ctr"/>
                </a:tc>
                <a:tc>
                  <a:txBody>
                    <a:bodyPr/>
                    <a:lstStyle/>
                    <a:p>
                      <a:pPr indent="0" lvl="0" marL="0" marR="0" rtl="0" algn="l">
                        <a:spcBef>
                          <a:spcPts val="0"/>
                        </a:spcBef>
                        <a:spcAft>
                          <a:spcPts val="0"/>
                        </a:spcAft>
                        <a:buNone/>
                      </a:pPr>
                      <a:r>
                        <a:rPr lang="en-US" sz="1600"/>
                        <a:t>58</a:t>
                      </a:r>
                      <a:endParaRPr/>
                    </a:p>
                  </a:txBody>
                  <a:tcPr marT="45725" marB="45725" marR="91450" marL="91450" anchor="ctr"/>
                </a:tc>
              </a:tr>
              <a:tr h="283025">
                <a:tc>
                  <a:txBody>
                    <a:bodyPr/>
                    <a:lstStyle/>
                    <a:p>
                      <a:pPr indent="0" lvl="0" marL="0" marR="0" rtl="0" algn="l">
                        <a:spcBef>
                          <a:spcPts val="0"/>
                        </a:spcBef>
                        <a:spcAft>
                          <a:spcPts val="0"/>
                        </a:spcAft>
                        <a:buNone/>
                      </a:pPr>
                      <a:r>
                        <a:rPr lang="en-US" sz="1100"/>
                        <a:t>Catholic</a:t>
                      </a:r>
                      <a:endParaRPr/>
                    </a:p>
                  </a:txBody>
                  <a:tcPr marT="45725" marB="45725" marR="91450" marL="91450" anchor="ctr"/>
                </a:tc>
                <a:tc>
                  <a:txBody>
                    <a:bodyPr/>
                    <a:lstStyle/>
                    <a:p>
                      <a:pPr indent="0" lvl="0" marL="0" marR="0" rtl="0" algn="l">
                        <a:spcBef>
                          <a:spcPts val="0"/>
                        </a:spcBef>
                        <a:spcAft>
                          <a:spcPts val="0"/>
                        </a:spcAft>
                        <a:buNone/>
                      </a:pPr>
                      <a:r>
                        <a:rPr lang="en-US" sz="1600"/>
                        <a:t>418</a:t>
                      </a:r>
                      <a:endParaRPr/>
                    </a:p>
                  </a:txBody>
                  <a:tcPr marT="45725" marB="45725" marR="91450" marL="91450" anchor="ctr"/>
                </a:tc>
                <a:tc>
                  <a:txBody>
                    <a:bodyPr/>
                    <a:lstStyle/>
                    <a:p>
                      <a:pPr indent="0" lvl="0" marL="0" marR="0" rtl="0" algn="l">
                        <a:spcBef>
                          <a:spcPts val="0"/>
                        </a:spcBef>
                        <a:spcAft>
                          <a:spcPts val="0"/>
                        </a:spcAft>
                        <a:buNone/>
                      </a:pPr>
                      <a:r>
                        <a:rPr lang="en-US" sz="1600"/>
                        <a:t>617</a:t>
                      </a:r>
                      <a:endParaRPr/>
                    </a:p>
                  </a:txBody>
                  <a:tcPr marT="45725" marB="45725" marR="91450" marL="91450" anchor="ctr"/>
                </a:tc>
                <a:tc>
                  <a:txBody>
                    <a:bodyPr/>
                    <a:lstStyle/>
                    <a:p>
                      <a:pPr indent="0" lvl="0" marL="0" marR="0" rtl="0" algn="l">
                        <a:spcBef>
                          <a:spcPts val="0"/>
                        </a:spcBef>
                        <a:spcAft>
                          <a:spcPts val="0"/>
                        </a:spcAft>
                        <a:buNone/>
                      </a:pPr>
                      <a:r>
                        <a:rPr lang="en-US" sz="1600"/>
                        <a:t>732</a:t>
                      </a:r>
                      <a:endParaRPr/>
                    </a:p>
                  </a:txBody>
                  <a:tcPr marT="45725" marB="45725" marR="91450" marL="91450" anchor="ctr"/>
                </a:tc>
                <a:tc>
                  <a:txBody>
                    <a:bodyPr/>
                    <a:lstStyle/>
                    <a:p>
                      <a:pPr indent="0" lvl="0" marL="0" marR="0" rtl="0" algn="l">
                        <a:spcBef>
                          <a:spcPts val="0"/>
                        </a:spcBef>
                        <a:spcAft>
                          <a:spcPts val="0"/>
                        </a:spcAft>
                        <a:buNone/>
                      </a:pPr>
                      <a:r>
                        <a:rPr lang="en-US" sz="1600"/>
                        <a:t>670</a:t>
                      </a:r>
                      <a:endParaRPr/>
                    </a:p>
                  </a:txBody>
                  <a:tcPr marT="45725" marB="45725" marR="91450" marL="91450" anchor="ctr"/>
                </a:tc>
                <a:tc>
                  <a:txBody>
                    <a:bodyPr/>
                    <a:lstStyle/>
                    <a:p>
                      <a:pPr indent="0" lvl="0" marL="0" marR="0" rtl="0" algn="l">
                        <a:spcBef>
                          <a:spcPts val="0"/>
                        </a:spcBef>
                        <a:spcAft>
                          <a:spcPts val="0"/>
                        </a:spcAft>
                        <a:buNone/>
                      </a:pPr>
                      <a:r>
                        <a:rPr lang="en-US" sz="1600"/>
                        <a:t>638</a:t>
                      </a:r>
                      <a:endParaRPr/>
                    </a:p>
                  </a:txBody>
                  <a:tcPr marT="45725" marB="45725" marR="91450" marL="91450" anchor="ctr"/>
                </a:tc>
                <a:tc>
                  <a:txBody>
                    <a:bodyPr/>
                    <a:lstStyle/>
                    <a:p>
                      <a:pPr indent="0" lvl="0" marL="0" marR="0" rtl="0" algn="l">
                        <a:spcBef>
                          <a:spcPts val="0"/>
                        </a:spcBef>
                        <a:spcAft>
                          <a:spcPts val="0"/>
                        </a:spcAft>
                        <a:buNone/>
                      </a:pPr>
                      <a:r>
                        <a:rPr lang="en-US" sz="1600"/>
                        <a:t>1116</a:t>
                      </a:r>
                      <a:endParaRPr/>
                    </a:p>
                  </a:txBody>
                  <a:tcPr marT="45725" marB="45725" marR="91450" marL="91450" anchor="ctr"/>
                </a:tc>
              </a:tr>
              <a:tr h="697875">
                <a:tc>
                  <a:txBody>
                    <a:bodyPr/>
                    <a:lstStyle/>
                    <a:p>
                      <a:pPr indent="0" lvl="0" marL="0" marR="0" rtl="0" algn="l">
                        <a:spcBef>
                          <a:spcPts val="0"/>
                        </a:spcBef>
                        <a:spcAft>
                          <a:spcPts val="0"/>
                        </a:spcAft>
                        <a:buNone/>
                      </a:pPr>
                      <a:r>
                        <a:rPr lang="en-US" sz="1100"/>
                        <a:t>Dont know/refused</a:t>
                      </a:r>
                      <a:endParaRPr/>
                    </a:p>
                  </a:txBody>
                  <a:tcPr marT="45725" marB="45725" marR="91450" marL="91450" anchor="ctr"/>
                </a:tc>
                <a:tc>
                  <a:txBody>
                    <a:bodyPr/>
                    <a:lstStyle/>
                    <a:p>
                      <a:pPr indent="0" lvl="0" marL="0" marR="0" rtl="0" algn="l">
                        <a:spcBef>
                          <a:spcPts val="0"/>
                        </a:spcBef>
                        <a:spcAft>
                          <a:spcPts val="0"/>
                        </a:spcAft>
                        <a:buNone/>
                      </a:pPr>
                      <a:r>
                        <a:rPr lang="en-US" sz="1600"/>
                        <a:t>15</a:t>
                      </a:r>
                      <a:endParaRPr/>
                    </a:p>
                  </a:txBody>
                  <a:tcPr marT="45725" marB="45725" marR="91450" marL="91450" anchor="ctr"/>
                </a:tc>
                <a:tc>
                  <a:txBody>
                    <a:bodyPr/>
                    <a:lstStyle/>
                    <a:p>
                      <a:pPr indent="0" lvl="0" marL="0" marR="0" rtl="0" algn="l">
                        <a:spcBef>
                          <a:spcPts val="0"/>
                        </a:spcBef>
                        <a:spcAft>
                          <a:spcPts val="0"/>
                        </a:spcAft>
                        <a:buNone/>
                      </a:pPr>
                      <a:r>
                        <a:rPr lang="en-US" sz="1600"/>
                        <a:t>14</a:t>
                      </a:r>
                      <a:endParaRPr/>
                    </a:p>
                  </a:txBody>
                  <a:tcPr marT="45725" marB="45725" marR="91450" marL="91450" anchor="ctr"/>
                </a:tc>
                <a:tc>
                  <a:txBody>
                    <a:bodyPr/>
                    <a:lstStyle/>
                    <a:p>
                      <a:pPr indent="0" lvl="0" marL="0" marR="0" rtl="0" algn="l">
                        <a:spcBef>
                          <a:spcPts val="0"/>
                        </a:spcBef>
                        <a:spcAft>
                          <a:spcPts val="0"/>
                        </a:spcAft>
                        <a:buNone/>
                      </a:pPr>
                      <a:r>
                        <a:rPr lang="en-US" sz="1600"/>
                        <a:t>15</a:t>
                      </a:r>
                      <a:endParaRPr/>
                    </a:p>
                  </a:txBody>
                  <a:tcPr marT="45725" marB="45725" marR="91450" marL="91450" anchor="ctr"/>
                </a:tc>
                <a:tc>
                  <a:txBody>
                    <a:bodyPr/>
                    <a:lstStyle/>
                    <a:p>
                      <a:pPr indent="0" lvl="0" marL="0" marR="0" rtl="0" algn="l">
                        <a:spcBef>
                          <a:spcPts val="0"/>
                        </a:spcBef>
                        <a:spcAft>
                          <a:spcPts val="0"/>
                        </a:spcAft>
                        <a:buNone/>
                      </a:pPr>
                      <a:r>
                        <a:rPr lang="en-US" sz="1600"/>
                        <a:t>11</a:t>
                      </a:r>
                      <a:endParaRPr/>
                    </a:p>
                  </a:txBody>
                  <a:tcPr marT="45725" marB="45725" marR="91450" marL="91450" anchor="ctr"/>
                </a:tc>
                <a:tc>
                  <a:txBody>
                    <a:bodyPr/>
                    <a:lstStyle/>
                    <a:p>
                      <a:pPr indent="0" lvl="0" marL="0" marR="0" rtl="0" algn="l">
                        <a:spcBef>
                          <a:spcPts val="0"/>
                        </a:spcBef>
                        <a:spcAft>
                          <a:spcPts val="0"/>
                        </a:spcAft>
                        <a:buNone/>
                      </a:pPr>
                      <a:r>
                        <a:rPr lang="en-US" sz="1600"/>
                        <a:t>10</a:t>
                      </a:r>
                      <a:endParaRPr/>
                    </a:p>
                  </a:txBody>
                  <a:tcPr marT="45725" marB="45725" marR="91450" marL="91450" anchor="ctr"/>
                </a:tc>
                <a:tc>
                  <a:txBody>
                    <a:bodyPr/>
                    <a:lstStyle/>
                    <a:p>
                      <a:pPr indent="0" lvl="0" marL="0" marR="0" rtl="0" algn="l">
                        <a:spcBef>
                          <a:spcPts val="0"/>
                        </a:spcBef>
                        <a:spcAft>
                          <a:spcPts val="0"/>
                        </a:spcAft>
                        <a:buNone/>
                      </a:pPr>
                      <a:r>
                        <a:rPr lang="en-US" sz="1600"/>
                        <a:t>35</a:t>
                      </a:r>
                      <a:endParaRPr/>
                    </a:p>
                  </a:txBody>
                  <a:tcPr marT="45725" marB="45725" marR="91450" marL="91450" anchor="ctr"/>
                </a:tc>
              </a:tr>
              <a:tr h="488525">
                <a:tc>
                  <a:txBody>
                    <a:bodyPr/>
                    <a:lstStyle/>
                    <a:p>
                      <a:pPr indent="0" lvl="0" marL="0" marR="0" rtl="0" algn="l">
                        <a:spcBef>
                          <a:spcPts val="0"/>
                        </a:spcBef>
                        <a:spcAft>
                          <a:spcPts val="0"/>
                        </a:spcAft>
                        <a:buNone/>
                      </a:pPr>
                      <a:r>
                        <a:rPr lang="en-US" sz="1100"/>
                        <a:t>Evangelical Prot</a:t>
                      </a:r>
                      <a:endParaRPr/>
                    </a:p>
                  </a:txBody>
                  <a:tcPr marT="45725" marB="45725" marR="91450" marL="91450" anchor="ctr"/>
                </a:tc>
                <a:tc>
                  <a:txBody>
                    <a:bodyPr/>
                    <a:lstStyle/>
                    <a:p>
                      <a:pPr indent="0" lvl="0" marL="0" marR="0" rtl="0" algn="l">
                        <a:spcBef>
                          <a:spcPts val="0"/>
                        </a:spcBef>
                        <a:spcAft>
                          <a:spcPts val="0"/>
                        </a:spcAft>
                        <a:buNone/>
                      </a:pPr>
                      <a:r>
                        <a:rPr lang="en-US" sz="1600"/>
                        <a:t>575</a:t>
                      </a:r>
                      <a:endParaRPr/>
                    </a:p>
                  </a:txBody>
                  <a:tcPr marT="45725" marB="45725" marR="91450" marL="91450" anchor="ctr"/>
                </a:tc>
                <a:tc>
                  <a:txBody>
                    <a:bodyPr/>
                    <a:lstStyle/>
                    <a:p>
                      <a:pPr indent="0" lvl="0" marL="0" marR="0" rtl="0" algn="l">
                        <a:spcBef>
                          <a:spcPts val="0"/>
                        </a:spcBef>
                        <a:spcAft>
                          <a:spcPts val="0"/>
                        </a:spcAft>
                        <a:buNone/>
                      </a:pPr>
                      <a:r>
                        <a:rPr lang="en-US" sz="1600"/>
                        <a:t>869</a:t>
                      </a:r>
                      <a:endParaRPr/>
                    </a:p>
                  </a:txBody>
                  <a:tcPr marT="45725" marB="45725" marR="91450" marL="91450" anchor="ctr"/>
                </a:tc>
                <a:tc>
                  <a:txBody>
                    <a:bodyPr/>
                    <a:lstStyle/>
                    <a:p>
                      <a:pPr indent="0" lvl="0" marL="0" marR="0" rtl="0" algn="l">
                        <a:spcBef>
                          <a:spcPts val="0"/>
                        </a:spcBef>
                        <a:spcAft>
                          <a:spcPts val="0"/>
                        </a:spcAft>
                        <a:buNone/>
                      </a:pPr>
                      <a:r>
                        <a:rPr lang="en-US" sz="1600"/>
                        <a:t>1064</a:t>
                      </a:r>
                      <a:endParaRPr/>
                    </a:p>
                  </a:txBody>
                  <a:tcPr marT="45725" marB="45725" marR="91450" marL="91450" anchor="ctr"/>
                </a:tc>
                <a:tc>
                  <a:txBody>
                    <a:bodyPr/>
                    <a:lstStyle/>
                    <a:p>
                      <a:pPr indent="0" lvl="0" marL="0" marR="0" rtl="0" algn="l">
                        <a:spcBef>
                          <a:spcPts val="0"/>
                        </a:spcBef>
                        <a:spcAft>
                          <a:spcPts val="0"/>
                        </a:spcAft>
                        <a:buNone/>
                      </a:pPr>
                      <a:r>
                        <a:rPr lang="en-US" sz="1600"/>
                        <a:t>982</a:t>
                      </a:r>
                      <a:endParaRPr/>
                    </a:p>
                  </a:txBody>
                  <a:tcPr marT="45725" marB="45725" marR="91450" marL="91450" anchor="ctr"/>
                </a:tc>
                <a:tc>
                  <a:txBody>
                    <a:bodyPr/>
                    <a:lstStyle/>
                    <a:p>
                      <a:pPr indent="0" lvl="0" marL="0" marR="0" rtl="0" algn="l">
                        <a:spcBef>
                          <a:spcPts val="0"/>
                        </a:spcBef>
                        <a:spcAft>
                          <a:spcPts val="0"/>
                        </a:spcAft>
                        <a:buNone/>
                      </a:pPr>
                      <a:r>
                        <a:rPr lang="en-US" sz="1600"/>
                        <a:t>881</a:t>
                      </a:r>
                      <a:endParaRPr/>
                    </a:p>
                  </a:txBody>
                  <a:tcPr marT="45725" marB="45725" marR="91450" marL="91450" anchor="ctr"/>
                </a:tc>
                <a:tc>
                  <a:txBody>
                    <a:bodyPr/>
                    <a:lstStyle/>
                    <a:p>
                      <a:pPr indent="0" lvl="0" marL="0" marR="0" rtl="0" algn="l">
                        <a:spcBef>
                          <a:spcPts val="0"/>
                        </a:spcBef>
                        <a:spcAft>
                          <a:spcPts val="0"/>
                        </a:spcAft>
                        <a:buNone/>
                      </a:pPr>
                      <a:r>
                        <a:rPr lang="en-US" sz="1600"/>
                        <a:t>1486</a:t>
                      </a:r>
                      <a:endParaRPr/>
                    </a:p>
                  </a:txBody>
                  <a:tcPr marT="45725" marB="45725" marR="91450" marL="91450" anchor="ctr"/>
                </a:tc>
              </a:tr>
              <a:tr h="283025">
                <a:tc>
                  <a:txBody>
                    <a:bodyPr/>
                    <a:lstStyle/>
                    <a:p>
                      <a:pPr indent="0" lvl="0" marL="0" marR="0" rtl="0" algn="l">
                        <a:spcBef>
                          <a:spcPts val="0"/>
                        </a:spcBef>
                        <a:spcAft>
                          <a:spcPts val="0"/>
                        </a:spcAft>
                        <a:buNone/>
                      </a:pPr>
                      <a:r>
                        <a:rPr lang="en-US" sz="1100"/>
                        <a:t>Hindu</a:t>
                      </a:r>
                      <a:endParaRPr/>
                    </a:p>
                  </a:txBody>
                  <a:tcPr marT="45725" marB="45725" marR="91450" marL="91450" anchor="ctr"/>
                </a:tc>
                <a:tc>
                  <a:txBody>
                    <a:bodyPr/>
                    <a:lstStyle/>
                    <a:p>
                      <a:pPr indent="0" lvl="0" marL="0" marR="0" rtl="0" algn="l">
                        <a:spcBef>
                          <a:spcPts val="0"/>
                        </a:spcBef>
                        <a:spcAft>
                          <a:spcPts val="0"/>
                        </a:spcAft>
                        <a:buNone/>
                      </a:pPr>
                      <a:r>
                        <a:rPr lang="en-US" sz="1600"/>
                        <a:t>1</a:t>
                      </a:r>
                      <a:endParaRPr/>
                    </a:p>
                  </a:txBody>
                  <a:tcPr marT="45725" marB="45725" marR="91450" marL="91450" anchor="ctr"/>
                </a:tc>
                <a:tc>
                  <a:txBody>
                    <a:bodyPr/>
                    <a:lstStyle/>
                    <a:p>
                      <a:pPr indent="0" lvl="0" marL="0" marR="0" rtl="0" algn="l">
                        <a:spcBef>
                          <a:spcPts val="0"/>
                        </a:spcBef>
                        <a:spcAft>
                          <a:spcPts val="0"/>
                        </a:spcAft>
                        <a:buNone/>
                      </a:pPr>
                      <a:r>
                        <a:rPr lang="en-US" sz="1600"/>
                        <a:t>9</a:t>
                      </a:r>
                      <a:endParaRPr/>
                    </a:p>
                  </a:txBody>
                  <a:tcPr marT="45725" marB="45725" marR="91450" marL="91450" anchor="ctr"/>
                </a:tc>
                <a:tc>
                  <a:txBody>
                    <a:bodyPr/>
                    <a:lstStyle/>
                    <a:p>
                      <a:pPr indent="0" lvl="0" marL="0" marR="0" rtl="0" algn="l">
                        <a:spcBef>
                          <a:spcPts val="0"/>
                        </a:spcBef>
                        <a:spcAft>
                          <a:spcPts val="0"/>
                        </a:spcAft>
                        <a:buNone/>
                      </a:pPr>
                      <a:r>
                        <a:rPr lang="en-US" sz="1600"/>
                        <a:t>7</a:t>
                      </a:r>
                      <a:endParaRPr/>
                    </a:p>
                  </a:txBody>
                  <a:tcPr marT="45725" marB="45725" marR="91450" marL="91450" anchor="ctr"/>
                </a:tc>
                <a:tc>
                  <a:txBody>
                    <a:bodyPr/>
                    <a:lstStyle/>
                    <a:p>
                      <a:pPr indent="0" lvl="0" marL="0" marR="0" rtl="0" algn="l">
                        <a:spcBef>
                          <a:spcPts val="0"/>
                        </a:spcBef>
                        <a:spcAft>
                          <a:spcPts val="0"/>
                        </a:spcAft>
                        <a:buNone/>
                      </a:pPr>
                      <a:r>
                        <a:rPr lang="en-US" sz="1600"/>
                        <a:t>9</a:t>
                      </a:r>
                      <a:endParaRPr/>
                    </a:p>
                  </a:txBody>
                  <a:tcPr marT="45725" marB="45725" marR="91450" marL="91450" anchor="ctr"/>
                </a:tc>
                <a:tc>
                  <a:txBody>
                    <a:bodyPr/>
                    <a:lstStyle/>
                    <a:p>
                      <a:pPr indent="0" lvl="0" marL="0" marR="0" rtl="0" algn="l">
                        <a:spcBef>
                          <a:spcPts val="0"/>
                        </a:spcBef>
                        <a:spcAft>
                          <a:spcPts val="0"/>
                        </a:spcAft>
                        <a:buNone/>
                      </a:pPr>
                      <a:r>
                        <a:rPr lang="en-US" sz="1600"/>
                        <a:t>11</a:t>
                      </a:r>
                      <a:endParaRPr/>
                    </a:p>
                  </a:txBody>
                  <a:tcPr marT="45725" marB="45725" marR="91450" marL="91450" anchor="ctr"/>
                </a:tc>
                <a:tc>
                  <a:txBody>
                    <a:bodyPr/>
                    <a:lstStyle/>
                    <a:p>
                      <a:pPr indent="0" lvl="0" marL="0" marR="0" rtl="0" algn="l">
                        <a:spcBef>
                          <a:spcPts val="0"/>
                        </a:spcBef>
                        <a:spcAft>
                          <a:spcPts val="0"/>
                        </a:spcAft>
                        <a:buNone/>
                      </a:pPr>
                      <a:r>
                        <a:rPr lang="en-US" sz="1600"/>
                        <a:t>34</a:t>
                      </a:r>
                      <a:endParaRPr/>
                    </a:p>
                  </a:txBody>
                  <a:tcPr marT="45725" marB="45725" marR="91450" marL="91450" anchor="ctr"/>
                </a:tc>
              </a:tr>
              <a:tr h="907250">
                <a:tc>
                  <a:txBody>
                    <a:bodyPr/>
                    <a:lstStyle/>
                    <a:p>
                      <a:pPr indent="0" lvl="0" marL="0" marR="0" rtl="0" algn="l">
                        <a:spcBef>
                          <a:spcPts val="0"/>
                        </a:spcBef>
                        <a:spcAft>
                          <a:spcPts val="0"/>
                        </a:spcAft>
                        <a:buNone/>
                      </a:pPr>
                      <a:r>
                        <a:rPr lang="en-US" sz="1100"/>
                        <a:t>Historically Black Prot</a:t>
                      </a:r>
                      <a:endParaRPr/>
                    </a:p>
                  </a:txBody>
                  <a:tcPr marT="45725" marB="45725" marR="91450" marL="91450" anchor="ctr"/>
                </a:tc>
                <a:tc>
                  <a:txBody>
                    <a:bodyPr/>
                    <a:lstStyle/>
                    <a:p>
                      <a:pPr indent="0" lvl="0" marL="0" marR="0" rtl="0" algn="l">
                        <a:spcBef>
                          <a:spcPts val="0"/>
                        </a:spcBef>
                        <a:spcAft>
                          <a:spcPts val="0"/>
                        </a:spcAft>
                        <a:buNone/>
                      </a:pPr>
                      <a:r>
                        <a:rPr lang="en-US" sz="1600"/>
                        <a:t>228</a:t>
                      </a:r>
                      <a:endParaRPr/>
                    </a:p>
                  </a:txBody>
                  <a:tcPr marT="45725" marB="45725" marR="91450" marL="91450" anchor="ctr"/>
                </a:tc>
                <a:tc>
                  <a:txBody>
                    <a:bodyPr/>
                    <a:lstStyle/>
                    <a:p>
                      <a:pPr indent="0" lvl="0" marL="0" marR="0" rtl="0" algn="l">
                        <a:spcBef>
                          <a:spcPts val="0"/>
                        </a:spcBef>
                        <a:spcAft>
                          <a:spcPts val="0"/>
                        </a:spcAft>
                        <a:buNone/>
                      </a:pPr>
                      <a:r>
                        <a:rPr lang="en-US" sz="1600"/>
                        <a:t>244</a:t>
                      </a:r>
                      <a:endParaRPr/>
                    </a:p>
                  </a:txBody>
                  <a:tcPr marT="45725" marB="45725" marR="91450" marL="91450" anchor="ctr"/>
                </a:tc>
                <a:tc>
                  <a:txBody>
                    <a:bodyPr/>
                    <a:lstStyle/>
                    <a:p>
                      <a:pPr indent="0" lvl="0" marL="0" marR="0" rtl="0" algn="l">
                        <a:spcBef>
                          <a:spcPts val="0"/>
                        </a:spcBef>
                        <a:spcAft>
                          <a:spcPts val="0"/>
                        </a:spcAft>
                        <a:buNone/>
                      </a:pPr>
                      <a:r>
                        <a:rPr lang="en-US" sz="1600"/>
                        <a:t>236</a:t>
                      </a:r>
                      <a:endParaRPr/>
                    </a:p>
                  </a:txBody>
                  <a:tcPr marT="45725" marB="45725" marR="91450" marL="91450" anchor="ctr"/>
                </a:tc>
                <a:tc>
                  <a:txBody>
                    <a:bodyPr/>
                    <a:lstStyle/>
                    <a:p>
                      <a:pPr indent="0" lvl="0" marL="0" marR="0" rtl="0" algn="l">
                        <a:spcBef>
                          <a:spcPts val="0"/>
                        </a:spcBef>
                        <a:spcAft>
                          <a:spcPts val="0"/>
                        </a:spcAft>
                        <a:buNone/>
                      </a:pPr>
                      <a:r>
                        <a:rPr lang="en-US" sz="1600"/>
                        <a:t>238</a:t>
                      </a:r>
                      <a:endParaRPr/>
                    </a:p>
                  </a:txBody>
                  <a:tcPr marT="45725" marB="45725" marR="91450" marL="91450" anchor="ctr"/>
                </a:tc>
                <a:tc>
                  <a:txBody>
                    <a:bodyPr/>
                    <a:lstStyle/>
                    <a:p>
                      <a:pPr indent="0" lvl="0" marL="0" marR="0" rtl="0" algn="l">
                        <a:spcBef>
                          <a:spcPts val="0"/>
                        </a:spcBef>
                        <a:spcAft>
                          <a:spcPts val="0"/>
                        </a:spcAft>
                        <a:buNone/>
                      </a:pPr>
                      <a:r>
                        <a:rPr lang="en-US" sz="1600"/>
                        <a:t>197</a:t>
                      </a:r>
                      <a:endParaRPr/>
                    </a:p>
                  </a:txBody>
                  <a:tcPr marT="45725" marB="45725" marR="91450" marL="91450" anchor="ctr"/>
                </a:tc>
                <a:tc>
                  <a:txBody>
                    <a:bodyPr/>
                    <a:lstStyle/>
                    <a:p>
                      <a:pPr indent="0" lvl="0" marL="0" marR="0" rtl="0" algn="l">
                        <a:spcBef>
                          <a:spcPts val="0"/>
                        </a:spcBef>
                        <a:spcAft>
                          <a:spcPts val="0"/>
                        </a:spcAft>
                        <a:buNone/>
                      </a:pPr>
                      <a:r>
                        <a:rPr lang="en-US" sz="1600"/>
                        <a:t>223</a:t>
                      </a:r>
                      <a:endParaRPr/>
                    </a:p>
                  </a:txBody>
                  <a:tcPr marT="45725" marB="45725" marR="91450" marL="91450" anchor="ctr"/>
                </a:tc>
              </a:tr>
              <a:tr h="697875">
                <a:tc>
                  <a:txBody>
                    <a:bodyPr/>
                    <a:lstStyle/>
                    <a:p>
                      <a:pPr indent="0" lvl="0" marL="0" marR="0" rtl="0" algn="l">
                        <a:spcBef>
                          <a:spcPts val="0"/>
                        </a:spcBef>
                        <a:spcAft>
                          <a:spcPts val="0"/>
                        </a:spcAft>
                        <a:buNone/>
                      </a:pPr>
                      <a:r>
                        <a:rPr lang="en-US" sz="1100"/>
                        <a:t>Jehovahs Witness</a:t>
                      </a:r>
                      <a:endParaRPr/>
                    </a:p>
                  </a:txBody>
                  <a:tcPr marT="45725" marB="45725" marR="91450" marL="91450" anchor="ctr"/>
                </a:tc>
                <a:tc>
                  <a:txBody>
                    <a:bodyPr/>
                    <a:lstStyle/>
                    <a:p>
                      <a:pPr indent="0" lvl="0" marL="0" marR="0" rtl="0" algn="l">
                        <a:spcBef>
                          <a:spcPts val="0"/>
                        </a:spcBef>
                        <a:spcAft>
                          <a:spcPts val="0"/>
                        </a:spcAft>
                        <a:buNone/>
                      </a:pPr>
                      <a:r>
                        <a:rPr lang="en-US" sz="1600"/>
                        <a:t>20</a:t>
                      </a:r>
                      <a:endParaRPr/>
                    </a:p>
                  </a:txBody>
                  <a:tcPr marT="45725" marB="45725" marR="91450" marL="91450" anchor="ctr"/>
                </a:tc>
                <a:tc>
                  <a:txBody>
                    <a:bodyPr/>
                    <a:lstStyle/>
                    <a:p>
                      <a:pPr indent="0" lvl="0" marL="0" marR="0" rtl="0" algn="l">
                        <a:spcBef>
                          <a:spcPts val="0"/>
                        </a:spcBef>
                        <a:spcAft>
                          <a:spcPts val="0"/>
                        </a:spcAft>
                        <a:buNone/>
                      </a:pPr>
                      <a:r>
                        <a:rPr lang="en-US" sz="1600"/>
                        <a:t>27</a:t>
                      </a:r>
                      <a:endParaRPr/>
                    </a:p>
                  </a:txBody>
                  <a:tcPr marT="45725" marB="45725" marR="91450" marL="91450" anchor="ctr"/>
                </a:tc>
                <a:tc>
                  <a:txBody>
                    <a:bodyPr/>
                    <a:lstStyle/>
                    <a:p>
                      <a:pPr indent="0" lvl="0" marL="0" marR="0" rtl="0" algn="l">
                        <a:spcBef>
                          <a:spcPts val="0"/>
                        </a:spcBef>
                        <a:spcAft>
                          <a:spcPts val="0"/>
                        </a:spcAft>
                        <a:buNone/>
                      </a:pPr>
                      <a:r>
                        <a:rPr lang="en-US" sz="1600"/>
                        <a:t>24</a:t>
                      </a:r>
                      <a:endParaRPr/>
                    </a:p>
                  </a:txBody>
                  <a:tcPr marT="45725" marB="45725" marR="91450" marL="91450" anchor="ctr"/>
                </a:tc>
                <a:tc>
                  <a:txBody>
                    <a:bodyPr/>
                    <a:lstStyle/>
                    <a:p>
                      <a:pPr indent="0" lvl="0" marL="0" marR="0" rtl="0" algn="l">
                        <a:spcBef>
                          <a:spcPts val="0"/>
                        </a:spcBef>
                        <a:spcAft>
                          <a:spcPts val="0"/>
                        </a:spcAft>
                        <a:buNone/>
                      </a:pPr>
                      <a:r>
                        <a:rPr lang="en-US" sz="1600"/>
                        <a:t>24</a:t>
                      </a:r>
                      <a:endParaRPr/>
                    </a:p>
                  </a:txBody>
                  <a:tcPr marT="45725" marB="45725" marR="91450" marL="91450" anchor="ctr"/>
                </a:tc>
                <a:tc>
                  <a:txBody>
                    <a:bodyPr/>
                    <a:lstStyle/>
                    <a:p>
                      <a:pPr indent="0" lvl="0" marL="0" marR="0" rtl="0" algn="l">
                        <a:spcBef>
                          <a:spcPts val="0"/>
                        </a:spcBef>
                        <a:spcAft>
                          <a:spcPts val="0"/>
                        </a:spcAft>
                        <a:buNone/>
                      </a:pPr>
                      <a:r>
                        <a:rPr lang="en-US" sz="1600"/>
                        <a:t>21</a:t>
                      </a:r>
                      <a:endParaRPr/>
                    </a:p>
                  </a:txBody>
                  <a:tcPr marT="45725" marB="45725" marR="91450" marL="91450" anchor="ctr"/>
                </a:tc>
                <a:tc>
                  <a:txBody>
                    <a:bodyPr/>
                    <a:lstStyle/>
                    <a:p>
                      <a:pPr indent="0" lvl="0" marL="0" marR="0" rtl="0" algn="l">
                        <a:spcBef>
                          <a:spcPts val="0"/>
                        </a:spcBef>
                        <a:spcAft>
                          <a:spcPts val="0"/>
                        </a:spcAft>
                        <a:buNone/>
                      </a:pPr>
                      <a:r>
                        <a:rPr lang="en-US" sz="1600"/>
                        <a:t>30</a:t>
                      </a:r>
                      <a:endParaRPr/>
                    </a:p>
                  </a:txBody>
                  <a:tcPr marT="45725" marB="45725" marR="91450" marL="91450" anchor="ctr"/>
                </a:tc>
              </a:tr>
              <a:tr h="283025">
                <a:tc>
                  <a:txBody>
                    <a:bodyPr/>
                    <a:lstStyle/>
                    <a:p>
                      <a:pPr indent="0" lvl="0" marL="0" marR="0" rtl="0" algn="l">
                        <a:spcBef>
                          <a:spcPts val="0"/>
                        </a:spcBef>
                        <a:spcAft>
                          <a:spcPts val="0"/>
                        </a:spcAft>
                        <a:buNone/>
                      </a:pPr>
                      <a:r>
                        <a:rPr lang="en-US" sz="1100"/>
                        <a:t>Jewish</a:t>
                      </a:r>
                      <a:endParaRPr/>
                    </a:p>
                  </a:txBody>
                  <a:tcPr marT="45725" marB="45725" marR="91450" marL="91450" anchor="ctr"/>
                </a:tc>
                <a:tc>
                  <a:txBody>
                    <a:bodyPr/>
                    <a:lstStyle/>
                    <a:p>
                      <a:pPr indent="0" lvl="0" marL="0" marR="0" rtl="0" algn="l">
                        <a:spcBef>
                          <a:spcPts val="0"/>
                        </a:spcBef>
                        <a:spcAft>
                          <a:spcPts val="0"/>
                        </a:spcAft>
                        <a:buNone/>
                      </a:pPr>
                      <a:r>
                        <a:rPr lang="en-US" sz="1600"/>
                        <a:t>19</a:t>
                      </a:r>
                      <a:endParaRPr/>
                    </a:p>
                  </a:txBody>
                  <a:tcPr marT="45725" marB="45725" marR="91450" marL="91450" anchor="ctr"/>
                </a:tc>
                <a:tc>
                  <a:txBody>
                    <a:bodyPr/>
                    <a:lstStyle/>
                    <a:p>
                      <a:pPr indent="0" lvl="0" marL="0" marR="0" rtl="0" algn="l">
                        <a:spcBef>
                          <a:spcPts val="0"/>
                        </a:spcBef>
                        <a:spcAft>
                          <a:spcPts val="0"/>
                        </a:spcAft>
                        <a:buNone/>
                      </a:pPr>
                      <a:r>
                        <a:rPr lang="en-US" sz="1600"/>
                        <a:t>19</a:t>
                      </a:r>
                      <a:endParaRPr/>
                    </a:p>
                  </a:txBody>
                  <a:tcPr marT="45725" marB="45725" marR="91450" marL="91450" anchor="ctr"/>
                </a:tc>
                <a:tc>
                  <a:txBody>
                    <a:bodyPr/>
                    <a:lstStyle/>
                    <a:p>
                      <a:pPr indent="0" lvl="0" marL="0" marR="0" rtl="0" algn="l">
                        <a:spcBef>
                          <a:spcPts val="0"/>
                        </a:spcBef>
                        <a:spcAft>
                          <a:spcPts val="0"/>
                        </a:spcAft>
                        <a:buNone/>
                      </a:pPr>
                      <a:r>
                        <a:rPr lang="en-US" sz="1600"/>
                        <a:t>25</a:t>
                      </a:r>
                      <a:endParaRPr/>
                    </a:p>
                  </a:txBody>
                  <a:tcPr marT="45725" marB="45725" marR="91450" marL="91450" anchor="ctr"/>
                </a:tc>
                <a:tc>
                  <a:txBody>
                    <a:bodyPr/>
                    <a:lstStyle/>
                    <a:p>
                      <a:pPr indent="0" lvl="0" marL="0" marR="0" rtl="0" algn="l">
                        <a:spcBef>
                          <a:spcPts val="0"/>
                        </a:spcBef>
                        <a:spcAft>
                          <a:spcPts val="0"/>
                        </a:spcAft>
                        <a:buNone/>
                      </a:pPr>
                      <a:r>
                        <a:rPr lang="en-US" sz="1600"/>
                        <a:t>25</a:t>
                      </a:r>
                      <a:endParaRPr/>
                    </a:p>
                  </a:txBody>
                  <a:tcPr marT="45725" marB="45725" marR="91450" marL="91450" anchor="ctr"/>
                </a:tc>
                <a:tc>
                  <a:txBody>
                    <a:bodyPr/>
                    <a:lstStyle/>
                    <a:p>
                      <a:pPr indent="0" lvl="0" marL="0" marR="0" rtl="0" algn="l">
                        <a:spcBef>
                          <a:spcPts val="0"/>
                        </a:spcBef>
                        <a:spcAft>
                          <a:spcPts val="0"/>
                        </a:spcAft>
                        <a:buNone/>
                      </a:pPr>
                      <a:r>
                        <a:rPr lang="en-US" sz="1600"/>
                        <a:t>30</a:t>
                      </a:r>
                      <a:endParaRPr/>
                    </a:p>
                  </a:txBody>
                  <a:tcPr marT="45725" marB="45725" marR="91450" marL="91450" anchor="ctr"/>
                </a:tc>
                <a:tc>
                  <a:txBody>
                    <a:bodyPr/>
                    <a:lstStyle/>
                    <a:p>
                      <a:pPr indent="0" lvl="0" marL="0" marR="0" rtl="0" algn="l">
                        <a:spcBef>
                          <a:spcPts val="0"/>
                        </a:spcBef>
                        <a:spcAft>
                          <a:spcPts val="0"/>
                        </a:spcAft>
                        <a:buNone/>
                      </a:pPr>
                      <a:r>
                        <a:rPr lang="en-US" sz="1600"/>
                        <a:t>95</a:t>
                      </a:r>
                      <a:endParaRPr/>
                    </a:p>
                  </a:txBody>
                  <a:tcPr marT="45725" marB="45725" marR="91450" marL="91450" anchor="ctr"/>
                </a:tc>
              </a:tr>
            </a:tbl>
          </a:graphicData>
        </a:graphic>
      </p:graphicFrame>
      <p:sp>
        <p:nvSpPr>
          <p:cNvPr id="652" name="Google Shape;652;p55"/>
          <p:cNvSpPr txBox="1"/>
          <p:nvPr/>
        </p:nvSpPr>
        <p:spPr>
          <a:xfrm>
            <a:off x="4489554" y="6395158"/>
            <a:ext cx="32828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2"/>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59" name="Google Shape;659;p56"/>
          <p:cNvSpPr/>
          <p:nvPr/>
        </p:nvSpPr>
        <p:spPr>
          <a:xfrm>
            <a:off x="1981200" y="894731"/>
            <a:ext cx="7997252" cy="1828800"/>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ourier"/>
                <a:ea typeface="Courier"/>
                <a:cs typeface="Courier"/>
                <a:sym typeface="Courier"/>
              </a:rPr>
              <a:t>f_df = pd.melt(df,</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["religion"],</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var_name="income",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value_name="freq")</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f_df = f_df.sort_values(by=["religion"])</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f_df.head(10)</a:t>
            </a:r>
            <a:endParaRPr/>
          </a:p>
        </p:txBody>
      </p:sp>
      <p:graphicFrame>
        <p:nvGraphicFramePr>
          <p:cNvPr id="660" name="Google Shape;660;p56"/>
          <p:cNvGraphicFramePr/>
          <p:nvPr/>
        </p:nvGraphicFramePr>
        <p:xfrm>
          <a:off x="2940570" y="3038325"/>
          <a:ext cx="3000000" cy="3000000"/>
        </p:xfrm>
        <a:graphic>
          <a:graphicData uri="http://schemas.openxmlformats.org/drawingml/2006/table">
            <a:tbl>
              <a:tblPr bandRow="1" firstRow="1">
                <a:noFill/>
                <a:tableStyleId>{E6CF6A41-BDCD-44B1-963D-E83B64F01F32}</a:tableStyleId>
              </a:tblPr>
              <a:tblGrid>
                <a:gridCol w="2032000"/>
                <a:gridCol w="2032000"/>
                <a:gridCol w="2032000"/>
              </a:tblGrid>
              <a:tr h="310100">
                <a:tc>
                  <a:txBody>
                    <a:bodyPr/>
                    <a:lstStyle/>
                    <a:p>
                      <a:pPr indent="0" lvl="0" marL="0" marR="0" rtl="0" algn="l">
                        <a:spcBef>
                          <a:spcPts val="0"/>
                        </a:spcBef>
                        <a:spcAft>
                          <a:spcPts val="0"/>
                        </a:spcAft>
                        <a:buNone/>
                      </a:pPr>
                      <a:r>
                        <a:rPr lang="en-US" sz="1400"/>
                        <a:t>religion</a:t>
                      </a:r>
                      <a:endParaRPr/>
                    </a:p>
                  </a:txBody>
                  <a:tcPr marT="45725" marB="45725" marR="91450" marL="91450" anchor="ctr"/>
                </a:tc>
                <a:tc>
                  <a:txBody>
                    <a:bodyPr/>
                    <a:lstStyle/>
                    <a:p>
                      <a:pPr indent="0" lvl="0" marL="0" marR="0" rtl="0" algn="l">
                        <a:spcBef>
                          <a:spcPts val="0"/>
                        </a:spcBef>
                        <a:spcAft>
                          <a:spcPts val="0"/>
                        </a:spcAft>
                        <a:buNone/>
                      </a:pPr>
                      <a:r>
                        <a:rPr lang="en-US" sz="1400"/>
                        <a:t>income</a:t>
                      </a:r>
                      <a:endParaRPr/>
                    </a:p>
                  </a:txBody>
                  <a:tcPr marT="45725" marB="45725" marR="91450" marL="91450" anchor="ctr"/>
                </a:tc>
                <a:tc>
                  <a:txBody>
                    <a:bodyPr/>
                    <a:lstStyle/>
                    <a:p>
                      <a:pPr indent="0" lvl="0" marL="0" marR="0" rtl="0" algn="l">
                        <a:spcBef>
                          <a:spcPts val="0"/>
                        </a:spcBef>
                        <a:spcAft>
                          <a:spcPts val="0"/>
                        </a:spcAft>
                        <a:buNone/>
                      </a:pPr>
                      <a:r>
                        <a:rPr lang="en-US" sz="1400"/>
                        <a:t>freq</a:t>
                      </a:r>
                      <a:endParaRPr/>
                    </a:p>
                  </a:txBody>
                  <a:tcPr marT="45725" marB="45725" marR="91450" marL="91450" anchor="ctr"/>
                </a:tc>
              </a:tr>
              <a:tr h="310100">
                <a:tc>
                  <a:txBody>
                    <a:bodyPr/>
                    <a:lstStyle/>
                    <a:p>
                      <a:pPr indent="0" lvl="0" marL="0" marR="0" rtl="0" algn="l">
                        <a:spcBef>
                          <a:spcPts val="0"/>
                        </a:spcBef>
                        <a:spcAft>
                          <a:spcPts val="0"/>
                        </a:spcAft>
                        <a:buNone/>
                      </a:pPr>
                      <a:r>
                        <a:rPr lang="en-US" sz="1400"/>
                        <a:t>Agnostic</a:t>
                      </a:r>
                      <a:endParaRPr/>
                    </a:p>
                  </a:txBody>
                  <a:tcPr marT="45725" marB="45725" marR="91450" marL="91450" anchor="ctr"/>
                </a:tc>
                <a:tc>
                  <a:txBody>
                    <a:bodyPr/>
                    <a:lstStyle/>
                    <a:p>
                      <a:pPr indent="0" lvl="0" marL="0" marR="0" rtl="0" algn="l">
                        <a:spcBef>
                          <a:spcPts val="0"/>
                        </a:spcBef>
                        <a:spcAft>
                          <a:spcPts val="0"/>
                        </a:spcAft>
                        <a:buNone/>
                      </a:pPr>
                      <a:r>
                        <a:rPr lang="en-US" sz="1400"/>
                        <a:t>&lt;$10k</a:t>
                      </a:r>
                      <a:endParaRPr/>
                    </a:p>
                  </a:txBody>
                  <a:tcPr marT="45725" marB="45725" marR="91450" marL="91450" anchor="ctr"/>
                </a:tc>
                <a:tc>
                  <a:txBody>
                    <a:bodyPr/>
                    <a:lstStyle/>
                    <a:p>
                      <a:pPr indent="0" lvl="0" marL="0" marR="0" rtl="0" algn="l">
                        <a:spcBef>
                          <a:spcPts val="0"/>
                        </a:spcBef>
                        <a:spcAft>
                          <a:spcPts val="0"/>
                        </a:spcAft>
                        <a:buNone/>
                      </a:pPr>
                      <a:r>
                        <a:rPr lang="en-US" sz="1400"/>
                        <a:t>27</a:t>
                      </a:r>
                      <a:endParaRPr/>
                    </a:p>
                  </a:txBody>
                  <a:tcPr marT="45725" marB="45725" marR="91450" marL="91450" anchor="ctr"/>
                </a:tc>
              </a:tr>
              <a:tr h="310100">
                <a:tc>
                  <a:txBody>
                    <a:bodyPr/>
                    <a:lstStyle/>
                    <a:p>
                      <a:pPr indent="0" lvl="0" marL="0" marR="0" rtl="0" algn="l">
                        <a:spcBef>
                          <a:spcPts val="0"/>
                        </a:spcBef>
                        <a:spcAft>
                          <a:spcPts val="0"/>
                        </a:spcAft>
                        <a:buNone/>
                      </a:pPr>
                      <a:r>
                        <a:rPr lang="en-US" sz="1400"/>
                        <a:t>Agnostic</a:t>
                      </a:r>
                      <a:endParaRPr/>
                    </a:p>
                  </a:txBody>
                  <a:tcPr marT="45725" marB="45725" marR="91450" marL="91450" anchor="ctr"/>
                </a:tc>
                <a:tc>
                  <a:txBody>
                    <a:bodyPr/>
                    <a:lstStyle/>
                    <a:p>
                      <a:pPr indent="0" lvl="0" marL="0" marR="0" rtl="0" algn="l">
                        <a:spcBef>
                          <a:spcPts val="0"/>
                        </a:spcBef>
                        <a:spcAft>
                          <a:spcPts val="0"/>
                        </a:spcAft>
                        <a:buNone/>
                      </a:pPr>
                      <a:r>
                        <a:rPr lang="en-US" sz="1400"/>
                        <a:t>$30-40k</a:t>
                      </a:r>
                      <a:endParaRPr/>
                    </a:p>
                  </a:txBody>
                  <a:tcPr marT="45725" marB="45725" marR="91450" marL="91450" anchor="ctr"/>
                </a:tc>
                <a:tc>
                  <a:txBody>
                    <a:bodyPr/>
                    <a:lstStyle/>
                    <a:p>
                      <a:pPr indent="0" lvl="0" marL="0" marR="0" rtl="0" algn="l">
                        <a:spcBef>
                          <a:spcPts val="0"/>
                        </a:spcBef>
                        <a:spcAft>
                          <a:spcPts val="0"/>
                        </a:spcAft>
                        <a:buNone/>
                      </a:pPr>
                      <a:r>
                        <a:rPr lang="en-US" sz="1400"/>
                        <a:t>81</a:t>
                      </a:r>
                      <a:endParaRPr/>
                    </a:p>
                  </a:txBody>
                  <a:tcPr marT="45725" marB="45725" marR="91450" marL="91450" anchor="ctr"/>
                </a:tc>
              </a:tr>
              <a:tr h="310100">
                <a:tc>
                  <a:txBody>
                    <a:bodyPr/>
                    <a:lstStyle/>
                    <a:p>
                      <a:pPr indent="0" lvl="0" marL="0" marR="0" rtl="0" algn="l">
                        <a:spcBef>
                          <a:spcPts val="0"/>
                        </a:spcBef>
                        <a:spcAft>
                          <a:spcPts val="0"/>
                        </a:spcAft>
                        <a:buNone/>
                      </a:pPr>
                      <a:r>
                        <a:rPr lang="en-US" sz="1400"/>
                        <a:t>Agnostic</a:t>
                      </a:r>
                      <a:endParaRPr/>
                    </a:p>
                  </a:txBody>
                  <a:tcPr marT="45725" marB="45725" marR="91450" marL="91450" anchor="ctr"/>
                </a:tc>
                <a:tc>
                  <a:txBody>
                    <a:bodyPr/>
                    <a:lstStyle/>
                    <a:p>
                      <a:pPr indent="0" lvl="0" marL="0" marR="0" rtl="0" algn="l">
                        <a:spcBef>
                          <a:spcPts val="0"/>
                        </a:spcBef>
                        <a:spcAft>
                          <a:spcPts val="0"/>
                        </a:spcAft>
                        <a:buNone/>
                      </a:pPr>
                      <a:r>
                        <a:rPr lang="en-US" sz="1400"/>
                        <a:t>$40-50k</a:t>
                      </a:r>
                      <a:endParaRPr/>
                    </a:p>
                  </a:txBody>
                  <a:tcPr marT="45725" marB="45725" marR="91450" marL="91450" anchor="ctr"/>
                </a:tc>
                <a:tc>
                  <a:txBody>
                    <a:bodyPr/>
                    <a:lstStyle/>
                    <a:p>
                      <a:pPr indent="0" lvl="0" marL="0" marR="0" rtl="0" algn="l">
                        <a:spcBef>
                          <a:spcPts val="0"/>
                        </a:spcBef>
                        <a:spcAft>
                          <a:spcPts val="0"/>
                        </a:spcAft>
                        <a:buNone/>
                      </a:pPr>
                      <a:r>
                        <a:rPr lang="en-US" sz="1400"/>
                        <a:t>76</a:t>
                      </a:r>
                      <a:endParaRPr/>
                    </a:p>
                  </a:txBody>
                  <a:tcPr marT="45725" marB="45725" marR="91450" marL="91450" anchor="ctr"/>
                </a:tc>
              </a:tr>
              <a:tr h="310100">
                <a:tc>
                  <a:txBody>
                    <a:bodyPr/>
                    <a:lstStyle/>
                    <a:p>
                      <a:pPr indent="0" lvl="0" marL="0" marR="0" rtl="0" algn="l">
                        <a:spcBef>
                          <a:spcPts val="0"/>
                        </a:spcBef>
                        <a:spcAft>
                          <a:spcPts val="0"/>
                        </a:spcAft>
                        <a:buNone/>
                      </a:pPr>
                      <a:r>
                        <a:rPr lang="en-US" sz="1400"/>
                        <a:t>Agnostic</a:t>
                      </a:r>
                      <a:endParaRPr/>
                    </a:p>
                  </a:txBody>
                  <a:tcPr marT="45725" marB="45725" marR="91450" marL="91450" anchor="ctr"/>
                </a:tc>
                <a:tc>
                  <a:txBody>
                    <a:bodyPr/>
                    <a:lstStyle/>
                    <a:p>
                      <a:pPr indent="0" lvl="0" marL="0" marR="0" rtl="0" algn="l">
                        <a:spcBef>
                          <a:spcPts val="0"/>
                        </a:spcBef>
                        <a:spcAft>
                          <a:spcPts val="0"/>
                        </a:spcAft>
                        <a:buNone/>
                      </a:pPr>
                      <a:r>
                        <a:rPr lang="en-US" sz="1400"/>
                        <a:t>$50-75k</a:t>
                      </a:r>
                      <a:endParaRPr/>
                    </a:p>
                  </a:txBody>
                  <a:tcPr marT="45725" marB="45725" marR="91450" marL="91450" anchor="ctr"/>
                </a:tc>
                <a:tc>
                  <a:txBody>
                    <a:bodyPr/>
                    <a:lstStyle/>
                    <a:p>
                      <a:pPr indent="0" lvl="0" marL="0" marR="0" rtl="0" algn="l">
                        <a:spcBef>
                          <a:spcPts val="0"/>
                        </a:spcBef>
                        <a:spcAft>
                          <a:spcPts val="0"/>
                        </a:spcAft>
                        <a:buNone/>
                      </a:pPr>
                      <a:r>
                        <a:rPr lang="en-US" sz="1400"/>
                        <a:t>137</a:t>
                      </a:r>
                      <a:endParaRPr/>
                    </a:p>
                  </a:txBody>
                  <a:tcPr marT="45725" marB="45725" marR="91450" marL="91450" anchor="ctr"/>
                </a:tc>
              </a:tr>
              <a:tr h="310100">
                <a:tc>
                  <a:txBody>
                    <a:bodyPr/>
                    <a:lstStyle/>
                    <a:p>
                      <a:pPr indent="0" lvl="0" marL="0" marR="0" rtl="0" algn="l">
                        <a:spcBef>
                          <a:spcPts val="0"/>
                        </a:spcBef>
                        <a:spcAft>
                          <a:spcPts val="0"/>
                        </a:spcAft>
                        <a:buNone/>
                      </a:pPr>
                      <a:r>
                        <a:rPr lang="en-US" sz="1400"/>
                        <a:t>Agnostic</a:t>
                      </a:r>
                      <a:endParaRPr/>
                    </a:p>
                  </a:txBody>
                  <a:tcPr marT="45725" marB="45725" marR="91450" marL="91450" anchor="ctr"/>
                </a:tc>
                <a:tc>
                  <a:txBody>
                    <a:bodyPr/>
                    <a:lstStyle/>
                    <a:p>
                      <a:pPr indent="0" lvl="0" marL="0" marR="0" rtl="0" algn="l">
                        <a:spcBef>
                          <a:spcPts val="0"/>
                        </a:spcBef>
                        <a:spcAft>
                          <a:spcPts val="0"/>
                        </a:spcAft>
                        <a:buNone/>
                      </a:pPr>
                      <a:r>
                        <a:rPr lang="en-US" sz="1400"/>
                        <a:t>$10-20k</a:t>
                      </a:r>
                      <a:endParaRPr/>
                    </a:p>
                  </a:txBody>
                  <a:tcPr marT="45725" marB="45725" marR="91450" marL="91450" anchor="ctr"/>
                </a:tc>
                <a:tc>
                  <a:txBody>
                    <a:bodyPr/>
                    <a:lstStyle/>
                    <a:p>
                      <a:pPr indent="0" lvl="0" marL="0" marR="0" rtl="0" algn="l">
                        <a:spcBef>
                          <a:spcPts val="0"/>
                        </a:spcBef>
                        <a:spcAft>
                          <a:spcPts val="0"/>
                        </a:spcAft>
                        <a:buNone/>
                      </a:pPr>
                      <a:r>
                        <a:rPr lang="en-US" sz="1400"/>
                        <a:t>34</a:t>
                      </a:r>
                      <a:endParaRPr/>
                    </a:p>
                  </a:txBody>
                  <a:tcPr marT="45725" marB="45725" marR="91450" marL="91450" anchor="ctr"/>
                </a:tc>
              </a:tr>
              <a:tr h="310100">
                <a:tc>
                  <a:txBody>
                    <a:bodyPr/>
                    <a:lstStyle/>
                    <a:p>
                      <a:pPr indent="0" lvl="0" marL="0" marR="0" rtl="0" algn="l">
                        <a:spcBef>
                          <a:spcPts val="0"/>
                        </a:spcBef>
                        <a:spcAft>
                          <a:spcPts val="0"/>
                        </a:spcAft>
                        <a:buNone/>
                      </a:pPr>
                      <a:r>
                        <a:rPr lang="en-US" sz="1400"/>
                        <a:t>Agnostic</a:t>
                      </a:r>
                      <a:endParaRPr/>
                    </a:p>
                  </a:txBody>
                  <a:tcPr marT="45725" marB="45725" marR="91450" marL="91450" anchor="ctr"/>
                </a:tc>
                <a:tc>
                  <a:txBody>
                    <a:bodyPr/>
                    <a:lstStyle/>
                    <a:p>
                      <a:pPr indent="0" lvl="0" marL="0" marR="0" rtl="0" algn="l">
                        <a:spcBef>
                          <a:spcPts val="0"/>
                        </a:spcBef>
                        <a:spcAft>
                          <a:spcPts val="0"/>
                        </a:spcAft>
                        <a:buNone/>
                      </a:pPr>
                      <a:r>
                        <a:rPr lang="en-US" sz="1400"/>
                        <a:t>$20-30k</a:t>
                      </a:r>
                      <a:endParaRPr/>
                    </a:p>
                  </a:txBody>
                  <a:tcPr marT="45725" marB="45725" marR="91450" marL="91450" anchor="ctr"/>
                </a:tc>
                <a:tc>
                  <a:txBody>
                    <a:bodyPr/>
                    <a:lstStyle/>
                    <a:p>
                      <a:pPr indent="0" lvl="0" marL="0" marR="0" rtl="0" algn="l">
                        <a:spcBef>
                          <a:spcPts val="0"/>
                        </a:spcBef>
                        <a:spcAft>
                          <a:spcPts val="0"/>
                        </a:spcAft>
                        <a:buNone/>
                      </a:pPr>
                      <a:r>
                        <a:rPr lang="en-US" sz="1400"/>
                        <a:t>60</a:t>
                      </a:r>
                      <a:endParaRPr/>
                    </a:p>
                  </a:txBody>
                  <a:tcPr marT="45725" marB="45725" marR="91450" marL="91450" anchor="ctr"/>
                </a:tc>
              </a:tr>
              <a:tr h="310100">
                <a:tc>
                  <a:txBody>
                    <a:bodyPr/>
                    <a:lstStyle/>
                    <a:p>
                      <a:pPr indent="0" lvl="0" marL="0" marR="0" rtl="0" algn="l">
                        <a:spcBef>
                          <a:spcPts val="0"/>
                        </a:spcBef>
                        <a:spcAft>
                          <a:spcPts val="0"/>
                        </a:spcAft>
                        <a:buNone/>
                      </a:pPr>
                      <a:r>
                        <a:rPr lang="en-US" sz="1400"/>
                        <a:t>Atheist</a:t>
                      </a:r>
                      <a:endParaRPr/>
                    </a:p>
                  </a:txBody>
                  <a:tcPr marT="45725" marB="45725" marR="91450" marL="91450" anchor="ctr"/>
                </a:tc>
                <a:tc>
                  <a:txBody>
                    <a:bodyPr/>
                    <a:lstStyle/>
                    <a:p>
                      <a:pPr indent="0" lvl="0" marL="0" marR="0" rtl="0" algn="l">
                        <a:spcBef>
                          <a:spcPts val="0"/>
                        </a:spcBef>
                        <a:spcAft>
                          <a:spcPts val="0"/>
                        </a:spcAft>
                        <a:buNone/>
                      </a:pPr>
                      <a:r>
                        <a:rPr lang="en-US" sz="1400"/>
                        <a:t>$40-50k</a:t>
                      </a:r>
                      <a:endParaRPr/>
                    </a:p>
                  </a:txBody>
                  <a:tcPr marT="45725" marB="45725" marR="91450" marL="91450" anchor="ctr"/>
                </a:tc>
                <a:tc>
                  <a:txBody>
                    <a:bodyPr/>
                    <a:lstStyle/>
                    <a:p>
                      <a:pPr indent="0" lvl="0" marL="0" marR="0" rtl="0" algn="l">
                        <a:spcBef>
                          <a:spcPts val="0"/>
                        </a:spcBef>
                        <a:spcAft>
                          <a:spcPts val="0"/>
                        </a:spcAft>
                        <a:buNone/>
                      </a:pPr>
                      <a:r>
                        <a:rPr lang="en-US" sz="1400"/>
                        <a:t>35</a:t>
                      </a:r>
                      <a:endParaRPr/>
                    </a:p>
                  </a:txBody>
                  <a:tcPr marT="45725" marB="45725" marR="91450" marL="91450" anchor="ctr"/>
                </a:tc>
              </a:tr>
              <a:tr h="310100">
                <a:tc>
                  <a:txBody>
                    <a:bodyPr/>
                    <a:lstStyle/>
                    <a:p>
                      <a:pPr indent="0" lvl="0" marL="0" marR="0" rtl="0" algn="l">
                        <a:spcBef>
                          <a:spcPts val="0"/>
                        </a:spcBef>
                        <a:spcAft>
                          <a:spcPts val="0"/>
                        </a:spcAft>
                        <a:buNone/>
                      </a:pPr>
                      <a:r>
                        <a:rPr lang="en-US" sz="1400"/>
                        <a:t>Atheist</a:t>
                      </a:r>
                      <a:endParaRPr/>
                    </a:p>
                  </a:txBody>
                  <a:tcPr marT="45725" marB="45725" marR="91450" marL="91450" anchor="ctr"/>
                </a:tc>
                <a:tc>
                  <a:txBody>
                    <a:bodyPr/>
                    <a:lstStyle/>
                    <a:p>
                      <a:pPr indent="0" lvl="0" marL="0" marR="0" rtl="0" algn="l">
                        <a:spcBef>
                          <a:spcPts val="0"/>
                        </a:spcBef>
                        <a:spcAft>
                          <a:spcPts val="0"/>
                        </a:spcAft>
                        <a:buNone/>
                      </a:pPr>
                      <a:r>
                        <a:rPr lang="en-US" sz="1400"/>
                        <a:t>$20-30k</a:t>
                      </a:r>
                      <a:endParaRPr/>
                    </a:p>
                  </a:txBody>
                  <a:tcPr marT="45725" marB="45725" marR="91450" marL="91450" anchor="ctr"/>
                </a:tc>
                <a:tc>
                  <a:txBody>
                    <a:bodyPr/>
                    <a:lstStyle/>
                    <a:p>
                      <a:pPr indent="0" lvl="0" marL="0" marR="0" rtl="0" algn="l">
                        <a:spcBef>
                          <a:spcPts val="0"/>
                        </a:spcBef>
                        <a:spcAft>
                          <a:spcPts val="0"/>
                        </a:spcAft>
                        <a:buNone/>
                      </a:pPr>
                      <a:r>
                        <a:rPr lang="en-US" sz="1400"/>
                        <a:t>37</a:t>
                      </a:r>
                      <a:endParaRPr/>
                    </a:p>
                  </a:txBody>
                  <a:tcPr marT="45725" marB="45725" marR="91450" marL="91450" anchor="ctr"/>
                </a:tc>
              </a:tr>
              <a:tr h="310100">
                <a:tc>
                  <a:txBody>
                    <a:bodyPr/>
                    <a:lstStyle/>
                    <a:p>
                      <a:pPr indent="0" lvl="0" marL="0" marR="0" rtl="0" algn="l">
                        <a:spcBef>
                          <a:spcPts val="0"/>
                        </a:spcBef>
                        <a:spcAft>
                          <a:spcPts val="0"/>
                        </a:spcAft>
                        <a:buNone/>
                      </a:pPr>
                      <a:r>
                        <a:rPr lang="en-US" sz="1400"/>
                        <a:t>Atheist</a:t>
                      </a:r>
                      <a:endParaRPr/>
                    </a:p>
                  </a:txBody>
                  <a:tcPr marT="45725" marB="45725" marR="91450" marL="91450" anchor="ctr"/>
                </a:tc>
                <a:tc>
                  <a:txBody>
                    <a:bodyPr/>
                    <a:lstStyle/>
                    <a:p>
                      <a:pPr indent="0" lvl="0" marL="0" marR="0" rtl="0" algn="l">
                        <a:spcBef>
                          <a:spcPts val="0"/>
                        </a:spcBef>
                        <a:spcAft>
                          <a:spcPts val="0"/>
                        </a:spcAft>
                        <a:buNone/>
                      </a:pPr>
                      <a:r>
                        <a:rPr lang="en-US" sz="1400"/>
                        <a:t>$10-20k</a:t>
                      </a:r>
                      <a:endParaRPr/>
                    </a:p>
                  </a:txBody>
                  <a:tcPr marT="45725" marB="45725" marR="91450" marL="91450" anchor="ctr"/>
                </a:tc>
                <a:tc>
                  <a:txBody>
                    <a:bodyPr/>
                    <a:lstStyle/>
                    <a:p>
                      <a:pPr indent="0" lvl="0" marL="0" marR="0" rtl="0" algn="l">
                        <a:spcBef>
                          <a:spcPts val="0"/>
                        </a:spcBef>
                        <a:spcAft>
                          <a:spcPts val="0"/>
                        </a:spcAft>
                        <a:buNone/>
                      </a:pPr>
                      <a:r>
                        <a:rPr lang="en-US" sz="1400"/>
                        <a:t>27</a:t>
                      </a:r>
                      <a:endParaRPr/>
                    </a:p>
                  </a:txBody>
                  <a:tcPr marT="45725" marB="45725" marR="91450" marL="91450" anchor="ctr"/>
                </a:tc>
              </a:tr>
              <a:tr h="310100">
                <a:tc>
                  <a:txBody>
                    <a:bodyPr/>
                    <a:lstStyle/>
                    <a:p>
                      <a:pPr indent="0" lvl="0" marL="0" marR="0" rtl="0" algn="l">
                        <a:spcBef>
                          <a:spcPts val="0"/>
                        </a:spcBef>
                        <a:spcAft>
                          <a:spcPts val="0"/>
                        </a:spcAft>
                        <a:buNone/>
                      </a:pPr>
                      <a:r>
                        <a:rPr lang="en-US" sz="1400"/>
                        <a:t>Atheist</a:t>
                      </a:r>
                      <a:endParaRPr/>
                    </a:p>
                  </a:txBody>
                  <a:tcPr marT="45725" marB="45725" marR="91450" marL="91450" anchor="ctr"/>
                </a:tc>
                <a:tc>
                  <a:txBody>
                    <a:bodyPr/>
                    <a:lstStyle/>
                    <a:p>
                      <a:pPr indent="0" lvl="0" marL="0" marR="0" rtl="0" algn="l">
                        <a:spcBef>
                          <a:spcPts val="0"/>
                        </a:spcBef>
                        <a:spcAft>
                          <a:spcPts val="0"/>
                        </a:spcAft>
                        <a:buNone/>
                      </a:pPr>
                      <a:r>
                        <a:rPr lang="en-US" sz="1400"/>
                        <a:t>$30-40k</a:t>
                      </a:r>
                      <a:endParaRPr/>
                    </a:p>
                  </a:txBody>
                  <a:tcPr marT="45725" marB="45725" marR="91450" marL="91450" anchor="ctr"/>
                </a:tc>
                <a:tc>
                  <a:txBody>
                    <a:bodyPr/>
                    <a:lstStyle/>
                    <a:p>
                      <a:pPr indent="0" lvl="0" marL="0" marR="0" rtl="0" algn="l">
                        <a:spcBef>
                          <a:spcPts val="0"/>
                        </a:spcBef>
                        <a:spcAft>
                          <a:spcPts val="0"/>
                        </a:spcAft>
                        <a:buNone/>
                      </a:pPr>
                      <a:r>
                        <a:rPr lang="en-US" sz="1400"/>
                        <a:t>52</a:t>
                      </a:r>
                      <a:endParaRPr/>
                    </a:p>
                  </a:txBody>
                  <a:tcPr marT="45725" marB="45725" marR="91450" marL="91450" anchor="ctr"/>
                </a:tc>
              </a:tr>
            </a:tbl>
          </a:graphicData>
        </a:graphic>
      </p:graphicFrame>
      <p:sp>
        <p:nvSpPr>
          <p:cNvPr id="661" name="Google Shape;661;p56"/>
          <p:cNvSpPr txBox="1"/>
          <p:nvPr/>
        </p:nvSpPr>
        <p:spPr>
          <a:xfrm>
            <a:off x="609600" y="152718"/>
            <a:ext cx="7721600" cy="7646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chemeClr val="dk2"/>
              </a:buClr>
              <a:buSzPts val="3600"/>
              <a:buFont typeface="Arial Black"/>
              <a:buNone/>
            </a:pPr>
            <a:r>
              <a:rPr lang="en-US" sz="3600" cap="none">
                <a:solidFill>
                  <a:schemeClr val="dk2"/>
                </a:solidFill>
                <a:latin typeface="Arial Black"/>
                <a:ea typeface="Arial Black"/>
                <a:cs typeface="Arial Black"/>
                <a:sym typeface="Arial Black"/>
              </a:rPr>
              <a:t>MELTING DATA II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MORE COMPLICATED EXAMPLE</a:t>
            </a:r>
            <a:endParaRPr/>
          </a:p>
        </p:txBody>
      </p:sp>
      <p:sp>
        <p:nvSpPr>
          <p:cNvPr id="667" name="Google Shape;667;p57"/>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Billboard Top 100 data for songs, covering their position on the Top 100 for 75 weeks, with two “messy” bits:</a:t>
            </a:r>
            <a:endParaRPr/>
          </a:p>
          <a:p>
            <a:pPr indent="-342900" lvl="0" marL="342900" rtl="0" algn="l">
              <a:spcBef>
                <a:spcPts val="1000"/>
              </a:spcBef>
              <a:spcAft>
                <a:spcPts val="0"/>
              </a:spcAft>
              <a:buClr>
                <a:schemeClr val="dk1"/>
              </a:buClr>
              <a:buSzPts val="2000"/>
              <a:buFont typeface="Arial"/>
              <a:buChar char="•"/>
            </a:pPr>
            <a:r>
              <a:rPr b="0" lang="en-US"/>
              <a:t>Column headers for each of the 75 weeks</a:t>
            </a:r>
            <a:endParaRPr/>
          </a:p>
          <a:p>
            <a:pPr indent="-342900" lvl="0" marL="342900" rtl="0" algn="l">
              <a:spcBef>
                <a:spcPts val="1000"/>
              </a:spcBef>
              <a:spcAft>
                <a:spcPts val="0"/>
              </a:spcAft>
              <a:buClr>
                <a:schemeClr val="dk1"/>
              </a:buClr>
              <a:buSzPts val="2000"/>
              <a:buFont typeface="Arial"/>
              <a:buChar char="•"/>
            </a:pPr>
            <a:r>
              <a:rPr b="0" lang="en-US"/>
              <a:t>If a song didn’t last 75 weeks, those columns have are null</a:t>
            </a:r>
            <a:endParaRPr/>
          </a:p>
        </p:txBody>
      </p:sp>
      <p:sp>
        <p:nvSpPr>
          <p:cNvPr id="668" name="Google Shape;668;p5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669" name="Google Shape;669;p57"/>
          <p:cNvGraphicFramePr/>
          <p:nvPr/>
        </p:nvGraphicFramePr>
        <p:xfrm>
          <a:off x="480631" y="3350943"/>
          <a:ext cx="3000000" cy="3000000"/>
        </p:xfrm>
        <a:graphic>
          <a:graphicData uri="http://schemas.openxmlformats.org/drawingml/2006/table">
            <a:tbl>
              <a:tblPr bandRow="1" firstRow="1">
                <a:noFill/>
                <a:tableStyleId>{E6CF6A41-BDCD-44B1-963D-E83B64F01F32}</a:tableStyleId>
              </a:tblPr>
              <a:tblGrid>
                <a:gridCol w="565875"/>
                <a:gridCol w="809475"/>
                <a:gridCol w="1228450"/>
                <a:gridCol w="867925"/>
                <a:gridCol w="867925"/>
                <a:gridCol w="867925"/>
                <a:gridCol w="867925"/>
                <a:gridCol w="867925"/>
                <a:gridCol w="867925"/>
                <a:gridCol w="867925"/>
              </a:tblGrid>
              <a:tr h="370850">
                <a:tc>
                  <a:txBody>
                    <a:bodyPr/>
                    <a:lstStyle/>
                    <a:p>
                      <a:pPr indent="0" lvl="0" marL="0" marR="0" rtl="0" algn="l">
                        <a:spcBef>
                          <a:spcPts val="0"/>
                        </a:spcBef>
                        <a:spcAft>
                          <a:spcPts val="0"/>
                        </a:spcAft>
                        <a:buNone/>
                      </a:pPr>
                      <a:r>
                        <a:rPr lang="en-US" sz="1200"/>
                        <a:t>year</a:t>
                      </a:r>
                      <a:endParaRPr/>
                    </a:p>
                  </a:txBody>
                  <a:tcPr marT="45725" marB="45725" marR="91450" marL="91450" anchor="ctr"/>
                </a:tc>
                <a:tc>
                  <a:txBody>
                    <a:bodyPr/>
                    <a:lstStyle/>
                    <a:p>
                      <a:pPr indent="0" lvl="0" marL="0" marR="0" rtl="0" algn="l">
                        <a:spcBef>
                          <a:spcPts val="0"/>
                        </a:spcBef>
                        <a:spcAft>
                          <a:spcPts val="0"/>
                        </a:spcAft>
                        <a:buNone/>
                      </a:pPr>
                      <a:r>
                        <a:rPr lang="en-US" sz="1200"/>
                        <a:t>artist.inverted</a:t>
                      </a:r>
                      <a:endParaRPr/>
                    </a:p>
                  </a:txBody>
                  <a:tcPr marT="45725" marB="45725" marR="91450" marL="91450" anchor="ctr"/>
                </a:tc>
                <a:tc>
                  <a:txBody>
                    <a:bodyPr/>
                    <a:lstStyle/>
                    <a:p>
                      <a:pPr indent="0" lvl="0" marL="0" marR="0" rtl="0" algn="l">
                        <a:spcBef>
                          <a:spcPts val="0"/>
                        </a:spcBef>
                        <a:spcAft>
                          <a:spcPts val="0"/>
                        </a:spcAft>
                        <a:buNone/>
                      </a:pPr>
                      <a:r>
                        <a:rPr lang="en-US" sz="1200"/>
                        <a:t>track</a:t>
                      </a:r>
                      <a:endParaRPr/>
                    </a:p>
                  </a:txBody>
                  <a:tcPr marT="45725" marB="45725" marR="91450" marL="91450" anchor="ctr"/>
                </a:tc>
                <a:tc>
                  <a:txBody>
                    <a:bodyPr/>
                    <a:lstStyle/>
                    <a:p>
                      <a:pPr indent="0" lvl="0" marL="0" marR="0" rtl="0" algn="l">
                        <a:spcBef>
                          <a:spcPts val="0"/>
                        </a:spcBef>
                        <a:spcAft>
                          <a:spcPts val="0"/>
                        </a:spcAft>
                        <a:buNone/>
                      </a:pPr>
                      <a:r>
                        <a:rPr lang="en-US" sz="1200"/>
                        <a:t>time</a:t>
                      </a:r>
                      <a:endParaRPr/>
                    </a:p>
                  </a:txBody>
                  <a:tcPr marT="45725" marB="45725" marR="91450" marL="91450" anchor="ctr"/>
                </a:tc>
                <a:tc>
                  <a:txBody>
                    <a:bodyPr/>
                    <a:lstStyle/>
                    <a:p>
                      <a:pPr indent="0" lvl="0" marL="0" marR="0" rtl="0" algn="l">
                        <a:spcBef>
                          <a:spcPts val="0"/>
                        </a:spcBef>
                        <a:spcAft>
                          <a:spcPts val="0"/>
                        </a:spcAft>
                        <a:buNone/>
                      </a:pPr>
                      <a:r>
                        <a:rPr lang="en-US" sz="1200"/>
                        <a:t>genre</a:t>
                      </a:r>
                      <a:endParaRPr/>
                    </a:p>
                  </a:txBody>
                  <a:tcPr marT="45725" marB="45725" marR="91450" marL="91450" anchor="ctr"/>
                </a:tc>
                <a:tc>
                  <a:txBody>
                    <a:bodyPr/>
                    <a:lstStyle/>
                    <a:p>
                      <a:pPr indent="0" lvl="0" marL="0" marR="0" rtl="0" algn="l">
                        <a:spcBef>
                          <a:spcPts val="0"/>
                        </a:spcBef>
                        <a:spcAft>
                          <a:spcPts val="0"/>
                        </a:spcAft>
                        <a:buNone/>
                      </a:pPr>
                      <a:r>
                        <a:rPr lang="en-US" sz="1200"/>
                        <a:t>date.entered</a:t>
                      </a:r>
                      <a:endParaRPr/>
                    </a:p>
                  </a:txBody>
                  <a:tcPr marT="45725" marB="45725" marR="91450" marL="91450" anchor="ctr"/>
                </a:tc>
                <a:tc>
                  <a:txBody>
                    <a:bodyPr/>
                    <a:lstStyle/>
                    <a:p>
                      <a:pPr indent="0" lvl="0" marL="0" marR="0" rtl="0" algn="l">
                        <a:spcBef>
                          <a:spcPts val="0"/>
                        </a:spcBef>
                        <a:spcAft>
                          <a:spcPts val="0"/>
                        </a:spcAft>
                        <a:buNone/>
                      </a:pPr>
                      <a:r>
                        <a:rPr lang="en-US" sz="1200"/>
                        <a:t>date.peaked</a:t>
                      </a:r>
                      <a:endParaRPr sz="1200"/>
                    </a:p>
                  </a:txBody>
                  <a:tcPr marT="45725" marB="45725" marR="91450" marL="91450" anchor="ctr"/>
                </a:tc>
                <a:tc>
                  <a:txBody>
                    <a:bodyPr/>
                    <a:lstStyle/>
                    <a:p>
                      <a:pPr indent="0" lvl="0" marL="0" marR="0" rtl="0" algn="l">
                        <a:spcBef>
                          <a:spcPts val="0"/>
                        </a:spcBef>
                        <a:spcAft>
                          <a:spcPts val="0"/>
                        </a:spcAft>
                        <a:buNone/>
                      </a:pPr>
                      <a:r>
                        <a:rPr lang="en-US" sz="1200"/>
                        <a:t>x1st.week</a:t>
                      </a:r>
                      <a:endParaRPr/>
                    </a:p>
                  </a:txBody>
                  <a:tcPr marT="45725" marB="45725" marR="91450" marL="91450" anchor="ctr"/>
                </a:tc>
                <a:tc>
                  <a:txBody>
                    <a:bodyPr/>
                    <a:lstStyle/>
                    <a:p>
                      <a:pPr indent="0" lvl="0" marL="0" marR="0" rtl="0" algn="l">
                        <a:spcBef>
                          <a:spcPts val="0"/>
                        </a:spcBef>
                        <a:spcAft>
                          <a:spcPts val="0"/>
                        </a:spcAft>
                        <a:buNone/>
                      </a:pPr>
                      <a:r>
                        <a:rPr lang="en-US" sz="1200"/>
                        <a:t>x2nd.week</a:t>
                      </a:r>
                      <a:endParaRPr/>
                    </a:p>
                  </a:txBody>
                  <a:tcPr marT="45725" marB="45725" marR="91450" marL="91450" anchor="ctr"/>
                </a:tc>
                <a:tc>
                  <a:txBody>
                    <a:bodyPr/>
                    <a:lstStyle/>
                    <a:p>
                      <a:pPr indent="0" lvl="0" marL="0" marR="0" rtl="0" algn="l">
                        <a:spcBef>
                          <a:spcPts val="0"/>
                        </a:spcBef>
                        <a:spcAft>
                          <a:spcPts val="0"/>
                        </a:spcAft>
                        <a:buNone/>
                      </a:pPr>
                      <a:r>
                        <a:rPr lang="en-US" sz="1200"/>
                        <a:t>...</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Destiny's Child</a:t>
                      </a:r>
                      <a:endParaRPr/>
                    </a:p>
                  </a:txBody>
                  <a:tcPr marT="45725" marB="45725" marR="91450" marL="91450" anchor="ctr"/>
                </a:tc>
                <a:tc>
                  <a:txBody>
                    <a:bodyPr/>
                    <a:lstStyle/>
                    <a:p>
                      <a:pPr indent="0" lvl="0" marL="0" marR="0" rtl="0" algn="l">
                        <a:spcBef>
                          <a:spcPts val="0"/>
                        </a:spcBef>
                        <a:spcAft>
                          <a:spcPts val="0"/>
                        </a:spcAft>
                        <a:buNone/>
                      </a:pPr>
                      <a:r>
                        <a:rPr lang="en-US" sz="1200"/>
                        <a:t>Independent Women Part I</a:t>
                      </a:r>
                      <a:endParaRPr/>
                    </a:p>
                  </a:txBody>
                  <a:tcPr marT="45725" marB="45725" marR="91450" marL="91450" anchor="ctr"/>
                </a:tc>
                <a:tc>
                  <a:txBody>
                    <a:bodyPr/>
                    <a:lstStyle/>
                    <a:p>
                      <a:pPr indent="0" lvl="0" marL="0" marR="0" rtl="0" algn="l">
                        <a:spcBef>
                          <a:spcPts val="0"/>
                        </a:spcBef>
                        <a:spcAft>
                          <a:spcPts val="0"/>
                        </a:spcAft>
                        <a:buNone/>
                      </a:pPr>
                      <a:r>
                        <a:rPr lang="en-US" sz="1200"/>
                        <a:t>3:38</a:t>
                      </a:r>
                      <a:endParaRPr/>
                    </a:p>
                  </a:txBody>
                  <a:tcPr marT="45725" marB="45725" marR="91450" marL="91450" anchor="ctr"/>
                </a:tc>
                <a:tc>
                  <a:txBody>
                    <a:bodyPr/>
                    <a:lstStyle/>
                    <a:p>
                      <a:pPr indent="0" lvl="0" marL="0" marR="0" rtl="0" algn="l">
                        <a:spcBef>
                          <a:spcPts val="0"/>
                        </a:spcBef>
                        <a:spcAft>
                          <a:spcPts val="0"/>
                        </a:spcAft>
                        <a:buNone/>
                      </a:pPr>
                      <a:r>
                        <a:rPr lang="en-US" sz="1200"/>
                        <a:t>Rock</a:t>
                      </a:r>
                      <a:endParaRPr/>
                    </a:p>
                  </a:txBody>
                  <a:tcPr marT="45725" marB="45725" marR="91450" marL="91450" anchor="ctr"/>
                </a:tc>
                <a:tc>
                  <a:txBody>
                    <a:bodyPr/>
                    <a:lstStyle/>
                    <a:p>
                      <a:pPr indent="0" lvl="0" marL="0" marR="0" rtl="0" algn="l">
                        <a:spcBef>
                          <a:spcPts val="0"/>
                        </a:spcBef>
                        <a:spcAft>
                          <a:spcPts val="0"/>
                        </a:spcAft>
                        <a:buNone/>
                      </a:pPr>
                      <a:r>
                        <a:rPr lang="en-US" sz="1200"/>
                        <a:t>2000-09-23</a:t>
                      </a:r>
                      <a:endParaRPr/>
                    </a:p>
                  </a:txBody>
                  <a:tcPr marT="45725" marB="45725" marR="91450" marL="91450" anchor="ctr"/>
                </a:tc>
                <a:tc>
                  <a:txBody>
                    <a:bodyPr/>
                    <a:lstStyle/>
                    <a:p>
                      <a:pPr indent="0" lvl="0" marL="0" marR="0" rtl="0" algn="l">
                        <a:spcBef>
                          <a:spcPts val="0"/>
                        </a:spcBef>
                        <a:spcAft>
                          <a:spcPts val="0"/>
                        </a:spcAft>
                        <a:buNone/>
                      </a:pPr>
                      <a:r>
                        <a:rPr lang="en-US" sz="1200"/>
                        <a:t>2000-11-18</a:t>
                      </a:r>
                      <a:endParaRPr/>
                    </a:p>
                  </a:txBody>
                  <a:tcPr marT="45725" marB="45725" marR="91450" marL="91450" anchor="ctr"/>
                </a:tc>
                <a:tc>
                  <a:txBody>
                    <a:bodyPr/>
                    <a:lstStyle/>
                    <a:p>
                      <a:pPr indent="0" lvl="0" marL="0" marR="0" rtl="0" algn="l">
                        <a:spcBef>
                          <a:spcPts val="0"/>
                        </a:spcBef>
                        <a:spcAft>
                          <a:spcPts val="0"/>
                        </a:spcAft>
                        <a:buNone/>
                      </a:pPr>
                      <a:r>
                        <a:rPr lang="en-US" sz="1200"/>
                        <a:t>78</a:t>
                      </a:r>
                      <a:endParaRPr/>
                    </a:p>
                  </a:txBody>
                  <a:tcPr marT="45725" marB="45725" marR="91450" marL="91450" anchor="ctr"/>
                </a:tc>
                <a:tc>
                  <a:txBody>
                    <a:bodyPr/>
                    <a:lstStyle/>
                    <a:p>
                      <a:pPr indent="0" lvl="0" marL="0" marR="0" rtl="0" algn="l">
                        <a:spcBef>
                          <a:spcPts val="0"/>
                        </a:spcBef>
                        <a:spcAft>
                          <a:spcPts val="0"/>
                        </a:spcAft>
                        <a:buNone/>
                      </a:pPr>
                      <a:r>
                        <a:rPr lang="en-US" sz="1200"/>
                        <a:t>63.0</a:t>
                      </a:r>
                      <a:endParaRPr/>
                    </a:p>
                  </a:txBody>
                  <a:tcPr marT="45725" marB="45725" marR="91450" marL="91450" anchor="ctr"/>
                </a:tc>
                <a:tc>
                  <a:txBody>
                    <a:bodyPr/>
                    <a:lstStyle/>
                    <a:p>
                      <a:pPr indent="0" lvl="0" marL="0" marR="0" rtl="0" algn="l">
                        <a:spcBef>
                          <a:spcPts val="0"/>
                        </a:spcBef>
                        <a:spcAft>
                          <a:spcPts val="0"/>
                        </a:spcAft>
                        <a:buNone/>
                      </a:pPr>
                      <a:r>
                        <a:rPr lang="en-US" sz="1200"/>
                        <a:t>...</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Santana</a:t>
                      </a:r>
                      <a:endParaRPr/>
                    </a:p>
                  </a:txBody>
                  <a:tcPr marT="45725" marB="45725" marR="91450" marL="91450" anchor="ctr"/>
                </a:tc>
                <a:tc>
                  <a:txBody>
                    <a:bodyPr/>
                    <a:lstStyle/>
                    <a:p>
                      <a:pPr indent="0" lvl="0" marL="0" marR="0" rtl="0" algn="l">
                        <a:spcBef>
                          <a:spcPts val="0"/>
                        </a:spcBef>
                        <a:spcAft>
                          <a:spcPts val="0"/>
                        </a:spcAft>
                        <a:buNone/>
                      </a:pPr>
                      <a:r>
                        <a:rPr lang="en-US" sz="1200"/>
                        <a:t>Maria, Maria</a:t>
                      </a:r>
                      <a:endParaRPr/>
                    </a:p>
                  </a:txBody>
                  <a:tcPr marT="45725" marB="45725" marR="91450" marL="91450" anchor="ctr"/>
                </a:tc>
                <a:tc>
                  <a:txBody>
                    <a:bodyPr/>
                    <a:lstStyle/>
                    <a:p>
                      <a:pPr indent="0" lvl="0" marL="0" marR="0" rtl="0" algn="l">
                        <a:spcBef>
                          <a:spcPts val="0"/>
                        </a:spcBef>
                        <a:spcAft>
                          <a:spcPts val="0"/>
                        </a:spcAft>
                        <a:buNone/>
                      </a:pPr>
                      <a:r>
                        <a:rPr lang="en-US" sz="1200"/>
                        <a:t>4:18</a:t>
                      </a:r>
                      <a:endParaRPr/>
                    </a:p>
                  </a:txBody>
                  <a:tcPr marT="45725" marB="45725" marR="91450" marL="91450" anchor="ctr"/>
                </a:tc>
                <a:tc>
                  <a:txBody>
                    <a:bodyPr/>
                    <a:lstStyle/>
                    <a:p>
                      <a:pPr indent="0" lvl="0" marL="0" marR="0" rtl="0" algn="l">
                        <a:spcBef>
                          <a:spcPts val="0"/>
                        </a:spcBef>
                        <a:spcAft>
                          <a:spcPts val="0"/>
                        </a:spcAft>
                        <a:buNone/>
                      </a:pPr>
                      <a:r>
                        <a:rPr lang="en-US" sz="1200"/>
                        <a:t>Rock</a:t>
                      </a:r>
                      <a:endParaRPr/>
                    </a:p>
                  </a:txBody>
                  <a:tcPr marT="45725" marB="45725" marR="91450" marL="91450" anchor="ctr"/>
                </a:tc>
                <a:tc>
                  <a:txBody>
                    <a:bodyPr/>
                    <a:lstStyle/>
                    <a:p>
                      <a:pPr indent="0" lvl="0" marL="0" marR="0" rtl="0" algn="l">
                        <a:spcBef>
                          <a:spcPts val="0"/>
                        </a:spcBef>
                        <a:spcAft>
                          <a:spcPts val="0"/>
                        </a:spcAft>
                        <a:buNone/>
                      </a:pPr>
                      <a:r>
                        <a:rPr lang="en-US" sz="1200"/>
                        <a:t>2000-02-12</a:t>
                      </a:r>
                      <a:endParaRPr/>
                    </a:p>
                  </a:txBody>
                  <a:tcPr marT="45725" marB="45725" marR="91450" marL="91450" anchor="ctr"/>
                </a:tc>
                <a:tc>
                  <a:txBody>
                    <a:bodyPr/>
                    <a:lstStyle/>
                    <a:p>
                      <a:pPr indent="0" lvl="0" marL="0" marR="0" rtl="0" algn="l">
                        <a:spcBef>
                          <a:spcPts val="0"/>
                        </a:spcBef>
                        <a:spcAft>
                          <a:spcPts val="0"/>
                        </a:spcAft>
                        <a:buNone/>
                      </a:pPr>
                      <a:r>
                        <a:rPr lang="en-US" sz="1200"/>
                        <a:t>2000-04-08</a:t>
                      </a:r>
                      <a:endParaRPr/>
                    </a:p>
                  </a:txBody>
                  <a:tcPr marT="45725" marB="45725" marR="91450" marL="91450" anchor="ctr"/>
                </a:tc>
                <a:tc>
                  <a:txBody>
                    <a:bodyPr/>
                    <a:lstStyle/>
                    <a:p>
                      <a:pPr indent="0" lvl="0" marL="0" marR="0" rtl="0" algn="l">
                        <a:spcBef>
                          <a:spcPts val="0"/>
                        </a:spcBef>
                        <a:spcAft>
                          <a:spcPts val="0"/>
                        </a:spcAft>
                        <a:buNone/>
                      </a:pPr>
                      <a:r>
                        <a:rPr lang="en-US" sz="1200"/>
                        <a:t>15</a:t>
                      </a:r>
                      <a:endParaRPr/>
                    </a:p>
                  </a:txBody>
                  <a:tcPr marT="45725" marB="45725" marR="91450" marL="91450" anchor="ctr"/>
                </a:tc>
                <a:tc>
                  <a:txBody>
                    <a:bodyPr/>
                    <a:lstStyle/>
                    <a:p>
                      <a:pPr indent="0" lvl="0" marL="0" marR="0" rtl="0" algn="l">
                        <a:spcBef>
                          <a:spcPts val="0"/>
                        </a:spcBef>
                        <a:spcAft>
                          <a:spcPts val="0"/>
                        </a:spcAft>
                        <a:buNone/>
                      </a:pPr>
                      <a:r>
                        <a:rPr lang="en-US" sz="1200"/>
                        <a:t>8.0</a:t>
                      </a:r>
                      <a:endParaRPr/>
                    </a:p>
                  </a:txBody>
                  <a:tcPr marT="45725" marB="45725" marR="91450" marL="91450" anchor="ctr"/>
                </a:tc>
                <a:tc>
                  <a:txBody>
                    <a:bodyPr/>
                    <a:lstStyle/>
                    <a:p>
                      <a:pPr indent="0" lvl="0" marL="0" marR="0" rtl="0" algn="l">
                        <a:spcBef>
                          <a:spcPts val="0"/>
                        </a:spcBef>
                        <a:spcAft>
                          <a:spcPts val="0"/>
                        </a:spcAft>
                        <a:buNone/>
                      </a:pPr>
                      <a:r>
                        <a:rPr lang="en-US" sz="1200"/>
                        <a:t>...</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Savage Garden</a:t>
                      </a:r>
                      <a:endParaRPr/>
                    </a:p>
                  </a:txBody>
                  <a:tcPr marT="45725" marB="45725" marR="91450" marL="91450" anchor="ctr"/>
                </a:tc>
                <a:tc>
                  <a:txBody>
                    <a:bodyPr/>
                    <a:lstStyle/>
                    <a:p>
                      <a:pPr indent="0" lvl="0" marL="0" marR="0" rtl="0" algn="l">
                        <a:spcBef>
                          <a:spcPts val="0"/>
                        </a:spcBef>
                        <a:spcAft>
                          <a:spcPts val="0"/>
                        </a:spcAft>
                        <a:buNone/>
                      </a:pPr>
                      <a:r>
                        <a:rPr lang="en-US" sz="1200"/>
                        <a:t>I Knew I Loved You</a:t>
                      </a:r>
                      <a:endParaRPr/>
                    </a:p>
                  </a:txBody>
                  <a:tcPr marT="45725" marB="45725" marR="91450" marL="91450" anchor="ctr"/>
                </a:tc>
                <a:tc>
                  <a:txBody>
                    <a:bodyPr/>
                    <a:lstStyle/>
                    <a:p>
                      <a:pPr indent="0" lvl="0" marL="0" marR="0" rtl="0" algn="l">
                        <a:spcBef>
                          <a:spcPts val="0"/>
                        </a:spcBef>
                        <a:spcAft>
                          <a:spcPts val="0"/>
                        </a:spcAft>
                        <a:buNone/>
                      </a:pPr>
                      <a:r>
                        <a:rPr lang="en-US" sz="1200"/>
                        <a:t>4:07</a:t>
                      </a:r>
                      <a:endParaRPr/>
                    </a:p>
                  </a:txBody>
                  <a:tcPr marT="45725" marB="45725" marR="91450" marL="91450" anchor="ctr"/>
                </a:tc>
                <a:tc>
                  <a:txBody>
                    <a:bodyPr/>
                    <a:lstStyle/>
                    <a:p>
                      <a:pPr indent="0" lvl="0" marL="0" marR="0" rtl="0" algn="l">
                        <a:spcBef>
                          <a:spcPts val="0"/>
                        </a:spcBef>
                        <a:spcAft>
                          <a:spcPts val="0"/>
                        </a:spcAft>
                        <a:buNone/>
                      </a:pPr>
                      <a:r>
                        <a:rPr lang="en-US" sz="1200"/>
                        <a:t>Rock</a:t>
                      </a:r>
                      <a:endParaRPr/>
                    </a:p>
                  </a:txBody>
                  <a:tcPr marT="45725" marB="45725" marR="91450" marL="91450" anchor="ctr"/>
                </a:tc>
                <a:tc>
                  <a:txBody>
                    <a:bodyPr/>
                    <a:lstStyle/>
                    <a:p>
                      <a:pPr indent="0" lvl="0" marL="0" marR="0" rtl="0" algn="l">
                        <a:spcBef>
                          <a:spcPts val="0"/>
                        </a:spcBef>
                        <a:spcAft>
                          <a:spcPts val="0"/>
                        </a:spcAft>
                        <a:buNone/>
                      </a:pPr>
                      <a:r>
                        <a:rPr lang="en-US" sz="1200"/>
                        <a:t>1999-10-23</a:t>
                      </a:r>
                      <a:endParaRPr/>
                    </a:p>
                  </a:txBody>
                  <a:tcPr marT="45725" marB="45725" marR="91450" marL="91450" anchor="ctr"/>
                </a:tc>
                <a:tc>
                  <a:txBody>
                    <a:bodyPr/>
                    <a:lstStyle/>
                    <a:p>
                      <a:pPr indent="0" lvl="0" marL="0" marR="0" rtl="0" algn="l">
                        <a:spcBef>
                          <a:spcPts val="0"/>
                        </a:spcBef>
                        <a:spcAft>
                          <a:spcPts val="0"/>
                        </a:spcAft>
                        <a:buNone/>
                      </a:pPr>
                      <a:r>
                        <a:rPr lang="en-US" sz="1200"/>
                        <a:t>2000-01-29</a:t>
                      </a:r>
                      <a:endParaRPr/>
                    </a:p>
                  </a:txBody>
                  <a:tcPr marT="45725" marB="45725" marR="91450" marL="91450" anchor="ctr"/>
                </a:tc>
                <a:tc>
                  <a:txBody>
                    <a:bodyPr/>
                    <a:lstStyle/>
                    <a:p>
                      <a:pPr indent="0" lvl="0" marL="0" marR="0" rtl="0" algn="l">
                        <a:spcBef>
                          <a:spcPts val="0"/>
                        </a:spcBef>
                        <a:spcAft>
                          <a:spcPts val="0"/>
                        </a:spcAft>
                        <a:buNone/>
                      </a:pPr>
                      <a:r>
                        <a:rPr lang="en-US" sz="1200"/>
                        <a:t>71</a:t>
                      </a:r>
                      <a:endParaRPr/>
                    </a:p>
                  </a:txBody>
                  <a:tcPr marT="45725" marB="45725" marR="91450" marL="91450" anchor="ctr"/>
                </a:tc>
                <a:tc>
                  <a:txBody>
                    <a:bodyPr/>
                    <a:lstStyle/>
                    <a:p>
                      <a:pPr indent="0" lvl="0" marL="0" marR="0" rtl="0" algn="l">
                        <a:spcBef>
                          <a:spcPts val="0"/>
                        </a:spcBef>
                        <a:spcAft>
                          <a:spcPts val="0"/>
                        </a:spcAft>
                        <a:buNone/>
                      </a:pPr>
                      <a:r>
                        <a:rPr lang="en-US" sz="1200"/>
                        <a:t>48.0</a:t>
                      </a:r>
                      <a:endParaRPr/>
                    </a:p>
                  </a:txBody>
                  <a:tcPr marT="45725" marB="45725" marR="91450" marL="91450" anchor="ctr"/>
                </a:tc>
                <a:tc>
                  <a:txBody>
                    <a:bodyPr/>
                    <a:lstStyle/>
                    <a:p>
                      <a:pPr indent="0" lvl="0" marL="0" marR="0" rtl="0" algn="l">
                        <a:spcBef>
                          <a:spcPts val="0"/>
                        </a:spcBef>
                        <a:spcAft>
                          <a:spcPts val="0"/>
                        </a:spcAft>
                        <a:buNone/>
                      </a:pPr>
                      <a:r>
                        <a:rPr lang="en-US" sz="1200"/>
                        <a:t>...</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Madonna</a:t>
                      </a:r>
                      <a:endParaRPr/>
                    </a:p>
                  </a:txBody>
                  <a:tcPr marT="45725" marB="45725" marR="91450" marL="91450" anchor="ctr"/>
                </a:tc>
                <a:tc>
                  <a:txBody>
                    <a:bodyPr/>
                    <a:lstStyle/>
                    <a:p>
                      <a:pPr indent="0" lvl="0" marL="0" marR="0" rtl="0" algn="l">
                        <a:spcBef>
                          <a:spcPts val="0"/>
                        </a:spcBef>
                        <a:spcAft>
                          <a:spcPts val="0"/>
                        </a:spcAft>
                        <a:buNone/>
                      </a:pPr>
                      <a:r>
                        <a:rPr lang="en-US" sz="1200"/>
                        <a:t>Music</a:t>
                      </a:r>
                      <a:endParaRPr/>
                    </a:p>
                  </a:txBody>
                  <a:tcPr marT="45725" marB="45725" marR="91450" marL="91450" anchor="ctr"/>
                </a:tc>
                <a:tc>
                  <a:txBody>
                    <a:bodyPr/>
                    <a:lstStyle/>
                    <a:p>
                      <a:pPr indent="0" lvl="0" marL="0" marR="0" rtl="0" algn="l">
                        <a:spcBef>
                          <a:spcPts val="0"/>
                        </a:spcBef>
                        <a:spcAft>
                          <a:spcPts val="0"/>
                        </a:spcAft>
                        <a:buNone/>
                      </a:pPr>
                      <a:r>
                        <a:rPr lang="en-US" sz="1200"/>
                        <a:t>3:45</a:t>
                      </a:r>
                      <a:endParaRPr/>
                    </a:p>
                  </a:txBody>
                  <a:tcPr marT="45725" marB="45725" marR="91450" marL="91450" anchor="ctr"/>
                </a:tc>
                <a:tc>
                  <a:txBody>
                    <a:bodyPr/>
                    <a:lstStyle/>
                    <a:p>
                      <a:pPr indent="0" lvl="0" marL="0" marR="0" rtl="0" algn="l">
                        <a:spcBef>
                          <a:spcPts val="0"/>
                        </a:spcBef>
                        <a:spcAft>
                          <a:spcPts val="0"/>
                        </a:spcAft>
                        <a:buNone/>
                      </a:pPr>
                      <a:r>
                        <a:rPr lang="en-US" sz="1200"/>
                        <a:t>Rock</a:t>
                      </a:r>
                      <a:endParaRPr/>
                    </a:p>
                  </a:txBody>
                  <a:tcPr marT="45725" marB="45725" marR="91450" marL="91450" anchor="ctr"/>
                </a:tc>
                <a:tc>
                  <a:txBody>
                    <a:bodyPr/>
                    <a:lstStyle/>
                    <a:p>
                      <a:pPr indent="0" lvl="0" marL="0" marR="0" rtl="0" algn="l">
                        <a:spcBef>
                          <a:spcPts val="0"/>
                        </a:spcBef>
                        <a:spcAft>
                          <a:spcPts val="0"/>
                        </a:spcAft>
                        <a:buNone/>
                      </a:pPr>
                      <a:r>
                        <a:rPr lang="en-US" sz="1200"/>
                        <a:t>2000-08-12</a:t>
                      </a:r>
                      <a:endParaRPr/>
                    </a:p>
                  </a:txBody>
                  <a:tcPr marT="45725" marB="45725" marR="91450" marL="91450" anchor="ctr"/>
                </a:tc>
                <a:tc>
                  <a:txBody>
                    <a:bodyPr/>
                    <a:lstStyle/>
                    <a:p>
                      <a:pPr indent="0" lvl="0" marL="0" marR="0" rtl="0" algn="l">
                        <a:spcBef>
                          <a:spcPts val="0"/>
                        </a:spcBef>
                        <a:spcAft>
                          <a:spcPts val="0"/>
                        </a:spcAft>
                        <a:buNone/>
                      </a:pPr>
                      <a:r>
                        <a:rPr lang="en-US" sz="1200"/>
                        <a:t>2000-09-16</a:t>
                      </a:r>
                      <a:endParaRPr/>
                    </a:p>
                  </a:txBody>
                  <a:tcPr marT="45725" marB="45725" marR="91450" marL="91450" anchor="ctr"/>
                </a:tc>
                <a:tc>
                  <a:txBody>
                    <a:bodyPr/>
                    <a:lstStyle/>
                    <a:p>
                      <a:pPr indent="0" lvl="0" marL="0" marR="0" rtl="0" algn="l">
                        <a:spcBef>
                          <a:spcPts val="0"/>
                        </a:spcBef>
                        <a:spcAft>
                          <a:spcPts val="0"/>
                        </a:spcAft>
                        <a:buNone/>
                      </a:pPr>
                      <a:r>
                        <a:rPr lang="en-US" sz="1200"/>
                        <a:t>41</a:t>
                      </a:r>
                      <a:endParaRPr/>
                    </a:p>
                  </a:txBody>
                  <a:tcPr marT="45725" marB="45725" marR="91450" marL="91450" anchor="ctr"/>
                </a:tc>
                <a:tc>
                  <a:txBody>
                    <a:bodyPr/>
                    <a:lstStyle/>
                    <a:p>
                      <a:pPr indent="0" lvl="0" marL="0" marR="0" rtl="0" algn="l">
                        <a:spcBef>
                          <a:spcPts val="0"/>
                        </a:spcBef>
                        <a:spcAft>
                          <a:spcPts val="0"/>
                        </a:spcAft>
                        <a:buNone/>
                      </a:pPr>
                      <a:r>
                        <a:rPr lang="en-US" sz="1200"/>
                        <a:t>23.0</a:t>
                      </a:r>
                      <a:endParaRPr/>
                    </a:p>
                  </a:txBody>
                  <a:tcPr marT="45725" marB="45725" marR="91450" marL="91450" anchor="ctr"/>
                </a:tc>
                <a:tc>
                  <a:txBody>
                    <a:bodyPr/>
                    <a:lstStyle/>
                    <a:p>
                      <a:pPr indent="0" lvl="0" marL="0" marR="0" rtl="0" algn="l">
                        <a:spcBef>
                          <a:spcPts val="0"/>
                        </a:spcBef>
                        <a:spcAft>
                          <a:spcPts val="0"/>
                        </a:spcAft>
                        <a:buNone/>
                      </a:pPr>
                      <a:r>
                        <a:rPr lang="en-US" sz="1200"/>
                        <a:t>...</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Aguilera, Christina</a:t>
                      </a:r>
                      <a:endParaRPr/>
                    </a:p>
                  </a:txBody>
                  <a:tcPr marT="45725" marB="45725" marR="91450" marL="91450" anchor="ctr"/>
                </a:tc>
                <a:tc>
                  <a:txBody>
                    <a:bodyPr/>
                    <a:lstStyle/>
                    <a:p>
                      <a:pPr indent="0" lvl="0" marL="0" marR="0" rtl="0" algn="l">
                        <a:spcBef>
                          <a:spcPts val="0"/>
                        </a:spcBef>
                        <a:spcAft>
                          <a:spcPts val="0"/>
                        </a:spcAft>
                        <a:buNone/>
                      </a:pPr>
                      <a:r>
                        <a:rPr lang="en-US" sz="1200"/>
                        <a:t>Come On Over Baby</a:t>
                      </a:r>
                      <a:endParaRPr/>
                    </a:p>
                  </a:txBody>
                  <a:tcPr marT="45725" marB="45725" marR="91450" marL="91450" anchor="ctr"/>
                </a:tc>
                <a:tc>
                  <a:txBody>
                    <a:bodyPr/>
                    <a:lstStyle/>
                    <a:p>
                      <a:pPr indent="0" lvl="0" marL="0" marR="0" rtl="0" algn="l">
                        <a:spcBef>
                          <a:spcPts val="0"/>
                        </a:spcBef>
                        <a:spcAft>
                          <a:spcPts val="0"/>
                        </a:spcAft>
                        <a:buNone/>
                      </a:pPr>
                      <a:r>
                        <a:rPr lang="en-US" sz="1200"/>
                        <a:t>3:38</a:t>
                      </a:r>
                      <a:endParaRPr/>
                    </a:p>
                  </a:txBody>
                  <a:tcPr marT="45725" marB="45725" marR="91450" marL="91450" anchor="ctr"/>
                </a:tc>
                <a:tc>
                  <a:txBody>
                    <a:bodyPr/>
                    <a:lstStyle/>
                    <a:p>
                      <a:pPr indent="0" lvl="0" marL="0" marR="0" rtl="0" algn="l">
                        <a:spcBef>
                          <a:spcPts val="0"/>
                        </a:spcBef>
                        <a:spcAft>
                          <a:spcPts val="0"/>
                        </a:spcAft>
                        <a:buNone/>
                      </a:pPr>
                      <a:r>
                        <a:rPr lang="en-US" sz="1200"/>
                        <a:t>Rock</a:t>
                      </a:r>
                      <a:endParaRPr/>
                    </a:p>
                  </a:txBody>
                  <a:tcPr marT="45725" marB="45725" marR="91450" marL="91450" anchor="ctr"/>
                </a:tc>
                <a:tc>
                  <a:txBody>
                    <a:bodyPr/>
                    <a:lstStyle/>
                    <a:p>
                      <a:pPr indent="0" lvl="0" marL="0" marR="0" rtl="0" algn="l">
                        <a:spcBef>
                          <a:spcPts val="0"/>
                        </a:spcBef>
                        <a:spcAft>
                          <a:spcPts val="0"/>
                        </a:spcAft>
                        <a:buNone/>
                      </a:pPr>
                      <a:r>
                        <a:rPr lang="en-US" sz="1200"/>
                        <a:t>2000-08-05</a:t>
                      </a:r>
                      <a:endParaRPr/>
                    </a:p>
                  </a:txBody>
                  <a:tcPr marT="45725" marB="45725" marR="91450" marL="91450" anchor="ctr"/>
                </a:tc>
                <a:tc>
                  <a:txBody>
                    <a:bodyPr/>
                    <a:lstStyle/>
                    <a:p>
                      <a:pPr indent="0" lvl="0" marL="0" marR="0" rtl="0" algn="l">
                        <a:spcBef>
                          <a:spcPts val="0"/>
                        </a:spcBef>
                        <a:spcAft>
                          <a:spcPts val="0"/>
                        </a:spcAft>
                        <a:buNone/>
                      </a:pPr>
                      <a:r>
                        <a:rPr lang="en-US" sz="1200"/>
                        <a:t>2000-10-14</a:t>
                      </a:r>
                      <a:endParaRPr/>
                    </a:p>
                  </a:txBody>
                  <a:tcPr marT="45725" marB="45725" marR="91450" marL="91450" anchor="ctr"/>
                </a:tc>
                <a:tc>
                  <a:txBody>
                    <a:bodyPr/>
                    <a:lstStyle/>
                    <a:p>
                      <a:pPr indent="0" lvl="0" marL="0" marR="0" rtl="0" algn="l">
                        <a:spcBef>
                          <a:spcPts val="0"/>
                        </a:spcBef>
                        <a:spcAft>
                          <a:spcPts val="0"/>
                        </a:spcAft>
                        <a:buNone/>
                      </a:pPr>
                      <a:r>
                        <a:rPr lang="en-US" sz="1200"/>
                        <a:t>57</a:t>
                      </a:r>
                      <a:endParaRPr/>
                    </a:p>
                  </a:txBody>
                  <a:tcPr marT="45725" marB="45725" marR="91450" marL="91450" anchor="ctr"/>
                </a:tc>
                <a:tc>
                  <a:txBody>
                    <a:bodyPr/>
                    <a:lstStyle/>
                    <a:p>
                      <a:pPr indent="0" lvl="0" marL="0" marR="0" rtl="0" algn="l">
                        <a:spcBef>
                          <a:spcPts val="0"/>
                        </a:spcBef>
                        <a:spcAft>
                          <a:spcPts val="0"/>
                        </a:spcAft>
                        <a:buNone/>
                      </a:pPr>
                      <a:r>
                        <a:rPr lang="en-US" sz="1200"/>
                        <a:t>47.0</a:t>
                      </a:r>
                      <a:endParaRPr/>
                    </a:p>
                  </a:txBody>
                  <a:tcPr marT="45725" marB="45725" marR="91450" marL="91450" anchor="ctr"/>
                </a:tc>
                <a:tc>
                  <a:txBody>
                    <a:bodyPr/>
                    <a:lstStyle/>
                    <a:p>
                      <a:pPr indent="0" lvl="0" marL="0" marR="0" rtl="0" algn="l">
                        <a:spcBef>
                          <a:spcPts val="0"/>
                        </a:spcBef>
                        <a:spcAft>
                          <a:spcPts val="0"/>
                        </a:spcAft>
                        <a:buNone/>
                      </a:pPr>
                      <a:r>
                        <a:rPr lang="en-US" sz="1200"/>
                        <a:t>...</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Janet</a:t>
                      </a:r>
                      <a:endParaRPr/>
                    </a:p>
                  </a:txBody>
                  <a:tcPr marT="45725" marB="45725" marR="91450" marL="91450" anchor="ctr"/>
                </a:tc>
                <a:tc>
                  <a:txBody>
                    <a:bodyPr/>
                    <a:lstStyle/>
                    <a:p>
                      <a:pPr indent="0" lvl="0" marL="0" marR="0" rtl="0" algn="l">
                        <a:spcBef>
                          <a:spcPts val="0"/>
                        </a:spcBef>
                        <a:spcAft>
                          <a:spcPts val="0"/>
                        </a:spcAft>
                        <a:buNone/>
                      </a:pPr>
                      <a:r>
                        <a:rPr lang="en-US" sz="1200"/>
                        <a:t>Doesn't Really Matter</a:t>
                      </a:r>
                      <a:endParaRPr/>
                    </a:p>
                  </a:txBody>
                  <a:tcPr marT="45725" marB="45725" marR="91450" marL="91450" anchor="ctr"/>
                </a:tc>
                <a:tc>
                  <a:txBody>
                    <a:bodyPr/>
                    <a:lstStyle/>
                    <a:p>
                      <a:pPr indent="0" lvl="0" marL="0" marR="0" rtl="0" algn="l">
                        <a:spcBef>
                          <a:spcPts val="0"/>
                        </a:spcBef>
                        <a:spcAft>
                          <a:spcPts val="0"/>
                        </a:spcAft>
                        <a:buNone/>
                      </a:pPr>
                      <a:r>
                        <a:rPr lang="en-US" sz="1200"/>
                        <a:t>4:17</a:t>
                      </a:r>
                      <a:endParaRPr/>
                    </a:p>
                  </a:txBody>
                  <a:tcPr marT="45725" marB="45725" marR="91450" marL="91450" anchor="ctr"/>
                </a:tc>
                <a:tc>
                  <a:txBody>
                    <a:bodyPr/>
                    <a:lstStyle/>
                    <a:p>
                      <a:pPr indent="0" lvl="0" marL="0" marR="0" rtl="0" algn="l">
                        <a:spcBef>
                          <a:spcPts val="0"/>
                        </a:spcBef>
                        <a:spcAft>
                          <a:spcPts val="0"/>
                        </a:spcAft>
                        <a:buNone/>
                      </a:pPr>
                      <a:r>
                        <a:rPr lang="en-US" sz="1200"/>
                        <a:t>Rock</a:t>
                      </a:r>
                      <a:endParaRPr/>
                    </a:p>
                  </a:txBody>
                  <a:tcPr marT="45725" marB="45725" marR="91450" marL="91450" anchor="ctr"/>
                </a:tc>
                <a:tc>
                  <a:txBody>
                    <a:bodyPr/>
                    <a:lstStyle/>
                    <a:p>
                      <a:pPr indent="0" lvl="0" marL="0" marR="0" rtl="0" algn="l">
                        <a:spcBef>
                          <a:spcPts val="0"/>
                        </a:spcBef>
                        <a:spcAft>
                          <a:spcPts val="0"/>
                        </a:spcAft>
                        <a:buNone/>
                      </a:pPr>
                      <a:r>
                        <a:rPr lang="en-US" sz="1200"/>
                        <a:t>2000-06-17</a:t>
                      </a:r>
                      <a:endParaRPr/>
                    </a:p>
                  </a:txBody>
                  <a:tcPr marT="45725" marB="45725" marR="91450" marL="91450" anchor="ctr"/>
                </a:tc>
                <a:tc>
                  <a:txBody>
                    <a:bodyPr/>
                    <a:lstStyle/>
                    <a:p>
                      <a:pPr indent="0" lvl="0" marL="0" marR="0" rtl="0" algn="l">
                        <a:spcBef>
                          <a:spcPts val="0"/>
                        </a:spcBef>
                        <a:spcAft>
                          <a:spcPts val="0"/>
                        </a:spcAft>
                        <a:buNone/>
                      </a:pPr>
                      <a:r>
                        <a:rPr lang="en-US" sz="1200"/>
                        <a:t>2000-08-26</a:t>
                      </a:r>
                      <a:endParaRPr/>
                    </a:p>
                  </a:txBody>
                  <a:tcPr marT="45725" marB="45725" marR="91450" marL="91450" anchor="ctr"/>
                </a:tc>
                <a:tc>
                  <a:txBody>
                    <a:bodyPr/>
                    <a:lstStyle/>
                    <a:p>
                      <a:pPr indent="0" lvl="0" marL="0" marR="0" rtl="0" algn="l">
                        <a:spcBef>
                          <a:spcPts val="0"/>
                        </a:spcBef>
                        <a:spcAft>
                          <a:spcPts val="0"/>
                        </a:spcAft>
                        <a:buNone/>
                      </a:pPr>
                      <a:r>
                        <a:rPr lang="en-US" sz="1200"/>
                        <a:t>59</a:t>
                      </a:r>
                      <a:endParaRPr/>
                    </a:p>
                  </a:txBody>
                  <a:tcPr marT="45725" marB="45725" marR="91450" marL="91450" anchor="ctr"/>
                </a:tc>
                <a:tc>
                  <a:txBody>
                    <a:bodyPr/>
                    <a:lstStyle/>
                    <a:p>
                      <a:pPr indent="0" lvl="0" marL="0" marR="0" rtl="0" algn="l">
                        <a:spcBef>
                          <a:spcPts val="0"/>
                        </a:spcBef>
                        <a:spcAft>
                          <a:spcPts val="0"/>
                        </a:spcAft>
                        <a:buNone/>
                      </a:pPr>
                      <a:r>
                        <a:rPr lang="en-US" sz="1200"/>
                        <a:t>52.0</a:t>
                      </a:r>
                      <a:endParaRPr/>
                    </a:p>
                  </a:txBody>
                  <a:tcPr marT="45725" marB="45725" marR="91450" marL="91450" anchor="ctr"/>
                </a:tc>
                <a:tc>
                  <a:txBody>
                    <a:bodyPr/>
                    <a:lstStyle/>
                    <a:p>
                      <a:pPr indent="0" lvl="0" marL="0" marR="0" rtl="0" algn="l">
                        <a:spcBef>
                          <a:spcPts val="0"/>
                        </a:spcBef>
                        <a:spcAft>
                          <a:spcPts val="0"/>
                        </a:spcAft>
                        <a:buNone/>
                      </a:pPr>
                      <a:r>
                        <a:rPr lang="en-US" sz="1200"/>
                        <a:t>...</a:t>
                      </a:r>
                      <a:endParaRPr/>
                    </a:p>
                  </a:txBody>
                  <a:tcPr marT="45725" marB="45725" marR="91450" marL="91450" anchor="ctr"/>
                </a:tc>
              </a:tr>
            </a:tbl>
          </a:graphicData>
        </a:graphic>
      </p:graphicFrame>
      <p:sp>
        <p:nvSpPr>
          <p:cNvPr id="670" name="Google Shape;670;p57"/>
          <p:cNvSpPr/>
          <p:nvPr/>
        </p:nvSpPr>
        <p:spPr>
          <a:xfrm>
            <a:off x="9288900" y="4458974"/>
            <a:ext cx="2631659" cy="778213"/>
          </a:xfrm>
          <a:prstGeom prst="rightArrow">
            <a:avLst>
              <a:gd fmla="val 50000" name="adj1"/>
              <a:gd fmla="val 50000" name="adj2"/>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Messy columns!</a:t>
            </a:r>
            <a:endParaRPr/>
          </a:p>
        </p:txBody>
      </p:sp>
      <p:pic>
        <p:nvPicPr>
          <p:cNvPr id="671" name="Google Shape;671;p57"/>
          <p:cNvPicPr preferRelativeResize="0"/>
          <p:nvPr/>
        </p:nvPicPr>
        <p:blipFill rotWithShape="1">
          <a:blip r:embed="rId3">
            <a:alphaModFix/>
          </a:blip>
          <a:srcRect b="0" l="0" r="0" t="0"/>
          <a:stretch/>
        </p:blipFill>
        <p:spPr>
          <a:xfrm>
            <a:off x="10769600" y="185577"/>
            <a:ext cx="1030315" cy="925223"/>
          </a:xfrm>
          <a:prstGeom prst="rect">
            <a:avLst/>
          </a:prstGeom>
          <a:noFill/>
          <a:ln>
            <a:noFill/>
          </a:ln>
        </p:spPr>
      </p:pic>
      <p:sp>
        <p:nvSpPr>
          <p:cNvPr id="672" name="Google Shape;672;p57"/>
          <p:cNvSpPr txBox="1"/>
          <p:nvPr/>
        </p:nvSpPr>
        <p:spPr>
          <a:xfrm>
            <a:off x="5734591" y="6534436"/>
            <a:ext cx="6019436"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7F7F7F"/>
                </a:solidFill>
                <a:latin typeface="Arial"/>
                <a:ea typeface="Arial"/>
                <a:cs typeface="Arial"/>
                <a:sym typeface="Arial"/>
              </a:rPr>
              <a:t>Thanks to http://jeannicholashould.com/tidy-data-in-python.html</a:t>
            </a:r>
            <a:endParaRPr sz="1600">
              <a:solidFill>
                <a:srgbClr val="7F7F7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MORE COMPLICATED EXAMPLE</a:t>
            </a:r>
            <a:endParaRPr/>
          </a:p>
        </p:txBody>
      </p:sp>
      <p:sp>
        <p:nvSpPr>
          <p:cNvPr id="678" name="Google Shape;678;p58"/>
          <p:cNvSpPr txBox="1"/>
          <p:nvPr>
            <p:ph idx="1" type="body"/>
          </p:nvPr>
        </p:nvSpPr>
        <p:spPr>
          <a:xfrm>
            <a:off x="609600" y="6068060"/>
            <a:ext cx="10160000" cy="58400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Creates one row per week, per record, with its rank</a:t>
            </a:r>
            <a:endParaRPr/>
          </a:p>
        </p:txBody>
      </p:sp>
      <p:sp>
        <p:nvSpPr>
          <p:cNvPr id="679" name="Google Shape;679;p5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80" name="Google Shape;680;p58"/>
          <p:cNvSpPr/>
          <p:nvPr/>
        </p:nvSpPr>
        <p:spPr>
          <a:xfrm>
            <a:off x="1981200" y="1629251"/>
            <a:ext cx="7997252" cy="4156953"/>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92D050"/>
                </a:solidFill>
                <a:latin typeface="Courier"/>
                <a:ea typeface="Courier"/>
                <a:cs typeface="Courier"/>
                <a:sym typeface="Courier"/>
              </a:rPr>
              <a:t># Keep identifier variables</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id_vars = ["year",</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"artist.inverted",</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"track",</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"time",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"genre",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"date.entered",</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"date.peaked"]</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rPr lang="en-US" sz="1800">
                <a:solidFill>
                  <a:srgbClr val="92D050"/>
                </a:solidFill>
                <a:latin typeface="Courier"/>
                <a:ea typeface="Courier"/>
                <a:cs typeface="Courier"/>
                <a:sym typeface="Courier"/>
              </a:rPr>
              <a:t># Melt the rest into week and rank columns</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df = pd.melt(frame=df,</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id_vars=id_vars,</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var_name="week",</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value_name="rank")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MORE COMPLICATED EXAMPLE</a:t>
            </a:r>
            <a:endParaRPr/>
          </a:p>
        </p:txBody>
      </p:sp>
      <p:sp>
        <p:nvSpPr>
          <p:cNvPr id="686" name="Google Shape;686;p59"/>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t/>
            </a:r>
            <a:endParaRPr/>
          </a:p>
        </p:txBody>
      </p:sp>
      <p:sp>
        <p:nvSpPr>
          <p:cNvPr id="687" name="Google Shape;687;p5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88" name="Google Shape;688;p59"/>
          <p:cNvSpPr/>
          <p:nvPr/>
        </p:nvSpPr>
        <p:spPr>
          <a:xfrm>
            <a:off x="1981200" y="1524319"/>
            <a:ext cx="7997252" cy="1424065"/>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92D050"/>
                </a:solidFill>
                <a:latin typeface="Courier"/>
                <a:ea typeface="Courier"/>
                <a:cs typeface="Courier"/>
                <a:sym typeface="Courier"/>
              </a:rPr>
              <a:t># Formatting</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df["week"] = df['week'].str.extract('(\d+)’,</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expand=False).astype(int)</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df["rank"] = df["rank"].astype(int)</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p:txBody>
      </p:sp>
      <p:sp>
        <p:nvSpPr>
          <p:cNvPr id="689" name="Google Shape;689;p59"/>
          <p:cNvSpPr/>
          <p:nvPr/>
        </p:nvSpPr>
        <p:spPr>
          <a:xfrm>
            <a:off x="1981200" y="3687127"/>
            <a:ext cx="7997252" cy="2518800"/>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92D050"/>
                </a:solidFill>
                <a:latin typeface="Courier"/>
                <a:ea typeface="Courier"/>
                <a:cs typeface="Courier"/>
                <a:sym typeface="Courier"/>
              </a:rPr>
              <a:t># Cleaning out unnecessary rows</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df = df.dropna()</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rPr lang="en-US" sz="1800">
                <a:solidFill>
                  <a:srgbClr val="92D050"/>
                </a:solidFill>
                <a:latin typeface="Courier"/>
                <a:ea typeface="Courier"/>
                <a:cs typeface="Courier"/>
                <a:sym typeface="Courier"/>
              </a:rPr>
              <a:t># Create "date" columns</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df['date'] = pd.to_datetime(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df['date.entered']) +</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pd.to_timedelta(df['week'], unit='w') –</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pd.DateOffset(weeks=1) </a:t>
            </a:r>
            <a:br>
              <a:rPr lang="en-US" sz="1800">
                <a:solidFill>
                  <a:schemeClr val="lt1"/>
                </a:solidFill>
                <a:latin typeface="Courier"/>
                <a:ea typeface="Courier"/>
                <a:cs typeface="Courier"/>
                <a:sym typeface="Courier"/>
              </a:rPr>
            </a:br>
            <a:endParaRPr sz="1800">
              <a:solidFill>
                <a:schemeClr val="lt1"/>
              </a:solidFill>
              <a:latin typeface="Courier"/>
              <a:ea typeface="Courier"/>
              <a:cs typeface="Courier"/>
              <a:sym typeface="Courier"/>
            </a:endParaRPr>
          </a:p>
        </p:txBody>
      </p:sp>
      <p:sp>
        <p:nvSpPr>
          <p:cNvPr id="690" name="Google Shape;690;p59"/>
          <p:cNvSpPr/>
          <p:nvPr/>
        </p:nvSpPr>
        <p:spPr>
          <a:xfrm>
            <a:off x="1981200" y="3043006"/>
            <a:ext cx="7997252" cy="407237"/>
          </a:xfrm>
          <a:prstGeom prst="roundRect">
            <a:avLst>
              <a:gd fmla="val 16667" name="adj"/>
            </a:avLst>
          </a:prstGeom>
          <a:solidFill>
            <a:srgbClr val="4D6BB4"/>
          </a:solidFill>
          <a:ln cap="flat" cmpd="sng" w="12700">
            <a:solidFill>
              <a:srgbClr val="4D69AD"/>
            </a:solidFill>
            <a:prstDash val="solid"/>
            <a:round/>
            <a:headEnd len="sm" w="sm" type="none"/>
            <a:tailEnd len="sm" w="sm" type="none"/>
          </a:ln>
          <a:effectLst>
            <a:outerShdw blurRad="39999" rotWithShape="0" algn="bl" dist="23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ourier"/>
                <a:ea typeface="Courier"/>
                <a:cs typeface="Courier"/>
                <a:sym typeface="Courier"/>
              </a:rPr>
              <a:t>[…, “x2nd.week”, 63.0] 🡪 […, 2, 63]</a:t>
            </a:r>
            <a:endParaRPr sz="1800">
              <a:solidFill>
                <a:schemeClr val="lt1"/>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MORE COMPLICATED EXAMPLE</a:t>
            </a:r>
            <a:endParaRPr/>
          </a:p>
        </p:txBody>
      </p:sp>
      <p:sp>
        <p:nvSpPr>
          <p:cNvPr id="696" name="Google Shape;696;p60"/>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t/>
            </a:r>
            <a:endParaRPr/>
          </a:p>
        </p:txBody>
      </p:sp>
      <p:sp>
        <p:nvSpPr>
          <p:cNvPr id="697" name="Google Shape;697;p6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98" name="Google Shape;698;p60"/>
          <p:cNvSpPr/>
          <p:nvPr/>
        </p:nvSpPr>
        <p:spPr>
          <a:xfrm>
            <a:off x="1981200" y="1524319"/>
            <a:ext cx="7997252" cy="5201603"/>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92D050"/>
                </a:solidFill>
                <a:latin typeface="Courier"/>
                <a:ea typeface="Courier"/>
                <a:cs typeface="Courier"/>
                <a:sym typeface="Courier"/>
              </a:rPr>
              <a:t># Ignore now-redundant, messy columns</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df = df[["year",</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"artist.inverted",</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"track",</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"time",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"genre",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"week",</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"rank",</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"date"]]</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df = df.sort_values(ascending=True,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by=["year","artist.inverted","track","week","rank"])</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rPr lang="en-US" sz="1800">
                <a:solidFill>
                  <a:srgbClr val="92D050"/>
                </a:solidFill>
                <a:latin typeface="Courier"/>
                <a:ea typeface="Courier"/>
                <a:cs typeface="Courier"/>
                <a:sym typeface="Courier"/>
              </a:rPr>
              <a:t># Keep tidy dataset for future usage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billboard = df</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df.head(10)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MORE COMPLICATED EXAMPLE</a:t>
            </a:r>
            <a:endParaRPr/>
          </a:p>
        </p:txBody>
      </p:sp>
      <p:sp>
        <p:nvSpPr>
          <p:cNvPr id="704" name="Google Shape;704;p61"/>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t/>
            </a:r>
            <a:endParaRPr/>
          </a:p>
        </p:txBody>
      </p:sp>
      <p:sp>
        <p:nvSpPr>
          <p:cNvPr id="705" name="Google Shape;705;p6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706" name="Google Shape;706;p61"/>
          <p:cNvGraphicFramePr/>
          <p:nvPr/>
        </p:nvGraphicFramePr>
        <p:xfrm>
          <a:off x="1872521" y="1643380"/>
          <a:ext cx="3000000" cy="3000000"/>
        </p:xfrm>
        <a:graphic>
          <a:graphicData uri="http://schemas.openxmlformats.org/drawingml/2006/table">
            <a:tbl>
              <a:tblPr bandRow="1" firstRow="1">
                <a:noFill/>
                <a:tableStyleId>{E6CF6A41-BDCD-44B1-963D-E83B64F01F32}</a:tableStyleId>
              </a:tblPr>
              <a:tblGrid>
                <a:gridCol w="540050"/>
                <a:gridCol w="781675"/>
                <a:gridCol w="2770600"/>
                <a:gridCol w="529375"/>
                <a:gridCol w="813775"/>
                <a:gridCol w="568125"/>
                <a:gridCol w="783075"/>
                <a:gridCol w="1427950"/>
              </a:tblGrid>
              <a:tr h="370850">
                <a:tc>
                  <a:txBody>
                    <a:bodyPr/>
                    <a:lstStyle/>
                    <a:p>
                      <a:pPr indent="0" lvl="0" marL="0" marR="0" rtl="0" algn="l">
                        <a:spcBef>
                          <a:spcPts val="0"/>
                        </a:spcBef>
                        <a:spcAft>
                          <a:spcPts val="0"/>
                        </a:spcAft>
                        <a:buNone/>
                      </a:pPr>
                      <a:r>
                        <a:rPr lang="en-US" sz="1200"/>
                        <a:t>year</a:t>
                      </a:r>
                      <a:endParaRPr/>
                    </a:p>
                  </a:txBody>
                  <a:tcPr marT="45725" marB="45725" marR="91450" marL="91450" anchor="ctr"/>
                </a:tc>
                <a:tc>
                  <a:txBody>
                    <a:bodyPr/>
                    <a:lstStyle/>
                    <a:p>
                      <a:pPr indent="0" lvl="0" marL="0" marR="0" rtl="0" algn="l">
                        <a:spcBef>
                          <a:spcPts val="0"/>
                        </a:spcBef>
                        <a:spcAft>
                          <a:spcPts val="0"/>
                        </a:spcAft>
                        <a:buNone/>
                      </a:pPr>
                      <a:r>
                        <a:rPr lang="en-US" sz="1200"/>
                        <a:t>artist.inverted</a:t>
                      </a:r>
                      <a:endParaRPr/>
                    </a:p>
                  </a:txBody>
                  <a:tcPr marT="45725" marB="45725" marR="91450" marL="91450" anchor="ctr"/>
                </a:tc>
                <a:tc>
                  <a:txBody>
                    <a:bodyPr/>
                    <a:lstStyle/>
                    <a:p>
                      <a:pPr indent="0" lvl="0" marL="0" marR="0" rtl="0" algn="l">
                        <a:spcBef>
                          <a:spcPts val="0"/>
                        </a:spcBef>
                        <a:spcAft>
                          <a:spcPts val="0"/>
                        </a:spcAft>
                        <a:buNone/>
                      </a:pPr>
                      <a:r>
                        <a:rPr lang="en-US" sz="1200"/>
                        <a:t>track</a:t>
                      </a:r>
                      <a:endParaRPr/>
                    </a:p>
                  </a:txBody>
                  <a:tcPr marT="45725" marB="45725" marR="91450" marL="91450" anchor="ctr"/>
                </a:tc>
                <a:tc>
                  <a:txBody>
                    <a:bodyPr/>
                    <a:lstStyle/>
                    <a:p>
                      <a:pPr indent="0" lvl="0" marL="0" marR="0" rtl="0" algn="l">
                        <a:spcBef>
                          <a:spcPts val="0"/>
                        </a:spcBef>
                        <a:spcAft>
                          <a:spcPts val="0"/>
                        </a:spcAft>
                        <a:buNone/>
                      </a:pPr>
                      <a:r>
                        <a:rPr lang="en-US" sz="1200"/>
                        <a:t>time</a:t>
                      </a:r>
                      <a:endParaRPr/>
                    </a:p>
                  </a:txBody>
                  <a:tcPr marT="45725" marB="45725" marR="91450" marL="91450" anchor="ctr"/>
                </a:tc>
                <a:tc>
                  <a:txBody>
                    <a:bodyPr/>
                    <a:lstStyle/>
                    <a:p>
                      <a:pPr indent="0" lvl="0" marL="0" marR="0" rtl="0" algn="l">
                        <a:spcBef>
                          <a:spcPts val="0"/>
                        </a:spcBef>
                        <a:spcAft>
                          <a:spcPts val="0"/>
                        </a:spcAft>
                        <a:buNone/>
                      </a:pPr>
                      <a:r>
                        <a:rPr lang="en-US" sz="1200"/>
                        <a:t>genre</a:t>
                      </a:r>
                      <a:endParaRPr/>
                    </a:p>
                  </a:txBody>
                  <a:tcPr marT="45725" marB="45725" marR="91450" marL="91450" anchor="ctr"/>
                </a:tc>
                <a:tc>
                  <a:txBody>
                    <a:bodyPr/>
                    <a:lstStyle/>
                    <a:p>
                      <a:pPr indent="0" lvl="0" marL="0" marR="0" rtl="0" algn="l">
                        <a:spcBef>
                          <a:spcPts val="0"/>
                        </a:spcBef>
                        <a:spcAft>
                          <a:spcPts val="0"/>
                        </a:spcAft>
                        <a:buNone/>
                      </a:pPr>
                      <a:r>
                        <a:rPr lang="en-US" sz="1200"/>
                        <a:t>week</a:t>
                      </a:r>
                      <a:endParaRPr/>
                    </a:p>
                  </a:txBody>
                  <a:tcPr marT="45725" marB="45725" marR="91450" marL="91450" anchor="ctr"/>
                </a:tc>
                <a:tc>
                  <a:txBody>
                    <a:bodyPr/>
                    <a:lstStyle/>
                    <a:p>
                      <a:pPr indent="0" lvl="0" marL="0" marR="0" rtl="0" algn="l">
                        <a:spcBef>
                          <a:spcPts val="0"/>
                        </a:spcBef>
                        <a:spcAft>
                          <a:spcPts val="0"/>
                        </a:spcAft>
                        <a:buNone/>
                      </a:pPr>
                      <a:r>
                        <a:rPr lang="en-US" sz="1200"/>
                        <a:t>rank</a:t>
                      </a:r>
                      <a:endParaRPr/>
                    </a:p>
                  </a:txBody>
                  <a:tcPr marT="45725" marB="45725" marR="91450" marL="91450" anchor="ctr"/>
                </a:tc>
                <a:tc>
                  <a:txBody>
                    <a:bodyPr/>
                    <a:lstStyle/>
                    <a:p>
                      <a:pPr indent="0" lvl="0" marL="0" marR="0" rtl="0" algn="l">
                        <a:spcBef>
                          <a:spcPts val="0"/>
                        </a:spcBef>
                        <a:spcAft>
                          <a:spcPts val="0"/>
                        </a:spcAft>
                        <a:buNone/>
                      </a:pPr>
                      <a:r>
                        <a:rPr lang="en-US" sz="1200"/>
                        <a:t>date</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 Pac</a:t>
                      </a:r>
                      <a:endParaRPr sz="1200"/>
                    </a:p>
                  </a:txBody>
                  <a:tcPr marT="45725" marB="45725" marR="91450" marL="91450" anchor="ctr"/>
                </a:tc>
                <a:tc>
                  <a:txBody>
                    <a:bodyPr/>
                    <a:lstStyle/>
                    <a:p>
                      <a:pPr indent="0" lvl="0" marL="0" marR="0" rtl="0" algn="l">
                        <a:spcBef>
                          <a:spcPts val="0"/>
                        </a:spcBef>
                        <a:spcAft>
                          <a:spcPts val="0"/>
                        </a:spcAft>
                        <a:buNone/>
                      </a:pPr>
                      <a:r>
                        <a:rPr lang="en-US" sz="1200"/>
                        <a:t>Baby Don't Cry (Keep Ya Head Up II)</a:t>
                      </a:r>
                      <a:endParaRPr/>
                    </a:p>
                  </a:txBody>
                  <a:tcPr marT="45725" marB="45725" marR="91450" marL="91450" anchor="ctr"/>
                </a:tc>
                <a:tc>
                  <a:txBody>
                    <a:bodyPr/>
                    <a:lstStyle/>
                    <a:p>
                      <a:pPr indent="0" lvl="0" marL="0" marR="0" rtl="0" algn="l">
                        <a:spcBef>
                          <a:spcPts val="0"/>
                        </a:spcBef>
                        <a:spcAft>
                          <a:spcPts val="0"/>
                        </a:spcAft>
                        <a:buNone/>
                      </a:pPr>
                      <a:r>
                        <a:rPr lang="en-US" sz="1200"/>
                        <a:t>4:22</a:t>
                      </a:r>
                      <a:endParaRPr/>
                    </a:p>
                  </a:txBody>
                  <a:tcPr marT="45725" marB="45725" marR="91450" marL="91450" anchor="ctr"/>
                </a:tc>
                <a:tc>
                  <a:txBody>
                    <a:bodyPr/>
                    <a:lstStyle/>
                    <a:p>
                      <a:pPr indent="0" lvl="0" marL="0" marR="0" rtl="0" algn="l">
                        <a:spcBef>
                          <a:spcPts val="0"/>
                        </a:spcBef>
                        <a:spcAft>
                          <a:spcPts val="0"/>
                        </a:spcAft>
                        <a:buNone/>
                      </a:pPr>
                      <a:r>
                        <a:rPr lang="en-US" sz="1200"/>
                        <a:t>Rap</a:t>
                      </a:r>
                      <a:endParaRPr/>
                    </a:p>
                  </a:txBody>
                  <a:tcPr marT="45725" marB="45725" marR="91450" marL="91450" anchor="ctr"/>
                </a:tc>
                <a:tc>
                  <a:txBody>
                    <a:bodyPr/>
                    <a:lstStyle/>
                    <a:p>
                      <a:pPr indent="0" lvl="0" marL="0" marR="0" rtl="0" algn="l">
                        <a:spcBef>
                          <a:spcPts val="0"/>
                        </a:spcBef>
                        <a:spcAft>
                          <a:spcPts val="0"/>
                        </a:spcAft>
                        <a:buNone/>
                      </a:pPr>
                      <a:r>
                        <a:rPr lang="en-US" sz="1200"/>
                        <a:t>1</a:t>
                      </a:r>
                      <a:endParaRPr/>
                    </a:p>
                  </a:txBody>
                  <a:tcPr marT="45725" marB="45725" marR="91450" marL="91450" anchor="ctr"/>
                </a:tc>
                <a:tc>
                  <a:txBody>
                    <a:bodyPr/>
                    <a:lstStyle/>
                    <a:p>
                      <a:pPr indent="0" lvl="0" marL="0" marR="0" rtl="0" algn="l">
                        <a:spcBef>
                          <a:spcPts val="0"/>
                        </a:spcBef>
                        <a:spcAft>
                          <a:spcPts val="0"/>
                        </a:spcAft>
                        <a:buNone/>
                      </a:pPr>
                      <a:r>
                        <a:rPr lang="en-US" sz="1200"/>
                        <a:t>87</a:t>
                      </a:r>
                      <a:endParaRPr/>
                    </a:p>
                  </a:txBody>
                  <a:tcPr marT="45725" marB="45725" marR="91450" marL="91450" anchor="ctr"/>
                </a:tc>
                <a:tc>
                  <a:txBody>
                    <a:bodyPr/>
                    <a:lstStyle/>
                    <a:p>
                      <a:pPr indent="0" lvl="0" marL="0" marR="0" rtl="0" algn="l">
                        <a:spcBef>
                          <a:spcPts val="0"/>
                        </a:spcBef>
                        <a:spcAft>
                          <a:spcPts val="0"/>
                        </a:spcAft>
                        <a:buNone/>
                      </a:pPr>
                      <a:r>
                        <a:rPr lang="en-US" sz="1200"/>
                        <a:t>2000-02-26</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 Pac</a:t>
                      </a:r>
                      <a:endParaRPr/>
                    </a:p>
                  </a:txBody>
                  <a:tcPr marT="45725" marB="45725" marR="91450" marL="91450" anchor="ctr"/>
                </a:tc>
                <a:tc>
                  <a:txBody>
                    <a:bodyPr/>
                    <a:lstStyle/>
                    <a:p>
                      <a:pPr indent="0" lvl="0" marL="0" marR="0" rtl="0" algn="l">
                        <a:spcBef>
                          <a:spcPts val="0"/>
                        </a:spcBef>
                        <a:spcAft>
                          <a:spcPts val="0"/>
                        </a:spcAft>
                        <a:buNone/>
                      </a:pPr>
                      <a:r>
                        <a:rPr lang="en-US" sz="1200"/>
                        <a:t>Baby Don't Cry (Keep Ya Head Up II)</a:t>
                      </a:r>
                      <a:endParaRPr/>
                    </a:p>
                  </a:txBody>
                  <a:tcPr marT="45725" marB="45725" marR="91450" marL="91450" anchor="ctr"/>
                </a:tc>
                <a:tc>
                  <a:txBody>
                    <a:bodyPr/>
                    <a:lstStyle/>
                    <a:p>
                      <a:pPr indent="0" lvl="0" marL="0" marR="0" rtl="0" algn="l">
                        <a:spcBef>
                          <a:spcPts val="0"/>
                        </a:spcBef>
                        <a:spcAft>
                          <a:spcPts val="0"/>
                        </a:spcAft>
                        <a:buNone/>
                      </a:pPr>
                      <a:r>
                        <a:rPr lang="en-US" sz="1200"/>
                        <a:t>4:22</a:t>
                      </a:r>
                      <a:endParaRPr/>
                    </a:p>
                  </a:txBody>
                  <a:tcPr marT="45725" marB="45725" marR="91450" marL="91450" anchor="ctr"/>
                </a:tc>
                <a:tc>
                  <a:txBody>
                    <a:bodyPr/>
                    <a:lstStyle/>
                    <a:p>
                      <a:pPr indent="0" lvl="0" marL="0" marR="0" rtl="0" algn="l">
                        <a:spcBef>
                          <a:spcPts val="0"/>
                        </a:spcBef>
                        <a:spcAft>
                          <a:spcPts val="0"/>
                        </a:spcAft>
                        <a:buNone/>
                      </a:pPr>
                      <a:r>
                        <a:rPr lang="en-US" sz="1200"/>
                        <a:t>Rap</a:t>
                      </a:r>
                      <a:endParaRPr/>
                    </a:p>
                  </a:txBody>
                  <a:tcPr marT="45725" marB="45725" marR="91450" marL="91450" anchor="ctr"/>
                </a:tc>
                <a:tc>
                  <a:txBody>
                    <a:bodyPr/>
                    <a:lstStyle/>
                    <a:p>
                      <a:pPr indent="0" lvl="0" marL="0" marR="0" rtl="0" algn="l">
                        <a:spcBef>
                          <a:spcPts val="0"/>
                        </a:spcBef>
                        <a:spcAft>
                          <a:spcPts val="0"/>
                        </a:spcAft>
                        <a:buNone/>
                      </a:pPr>
                      <a:r>
                        <a:rPr lang="en-US" sz="1200"/>
                        <a:t>2</a:t>
                      </a:r>
                      <a:endParaRPr/>
                    </a:p>
                  </a:txBody>
                  <a:tcPr marT="45725" marB="45725" marR="91450" marL="91450" anchor="ctr"/>
                </a:tc>
                <a:tc>
                  <a:txBody>
                    <a:bodyPr/>
                    <a:lstStyle/>
                    <a:p>
                      <a:pPr indent="0" lvl="0" marL="0" marR="0" rtl="0" algn="l">
                        <a:spcBef>
                          <a:spcPts val="0"/>
                        </a:spcBef>
                        <a:spcAft>
                          <a:spcPts val="0"/>
                        </a:spcAft>
                        <a:buNone/>
                      </a:pPr>
                      <a:r>
                        <a:rPr lang="en-US" sz="1200"/>
                        <a:t>82</a:t>
                      </a:r>
                      <a:endParaRPr/>
                    </a:p>
                  </a:txBody>
                  <a:tcPr marT="45725" marB="45725" marR="91450" marL="91450" anchor="ctr"/>
                </a:tc>
                <a:tc>
                  <a:txBody>
                    <a:bodyPr/>
                    <a:lstStyle/>
                    <a:p>
                      <a:pPr indent="0" lvl="0" marL="0" marR="0" rtl="0" algn="l">
                        <a:spcBef>
                          <a:spcPts val="0"/>
                        </a:spcBef>
                        <a:spcAft>
                          <a:spcPts val="0"/>
                        </a:spcAft>
                        <a:buNone/>
                      </a:pPr>
                      <a:r>
                        <a:rPr lang="en-US" sz="1200"/>
                        <a:t>2000-03-04</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 Pac</a:t>
                      </a:r>
                      <a:endParaRPr/>
                    </a:p>
                  </a:txBody>
                  <a:tcPr marT="45725" marB="45725" marR="91450" marL="91450" anchor="ctr"/>
                </a:tc>
                <a:tc>
                  <a:txBody>
                    <a:bodyPr/>
                    <a:lstStyle/>
                    <a:p>
                      <a:pPr indent="0" lvl="0" marL="0" marR="0" rtl="0" algn="l">
                        <a:spcBef>
                          <a:spcPts val="0"/>
                        </a:spcBef>
                        <a:spcAft>
                          <a:spcPts val="0"/>
                        </a:spcAft>
                        <a:buNone/>
                      </a:pPr>
                      <a:r>
                        <a:rPr lang="en-US" sz="1200"/>
                        <a:t>Baby Don't Cry (Keep Ya Head Up II)</a:t>
                      </a:r>
                      <a:endParaRPr/>
                    </a:p>
                  </a:txBody>
                  <a:tcPr marT="45725" marB="45725" marR="91450" marL="91450" anchor="ctr"/>
                </a:tc>
                <a:tc>
                  <a:txBody>
                    <a:bodyPr/>
                    <a:lstStyle/>
                    <a:p>
                      <a:pPr indent="0" lvl="0" marL="0" marR="0" rtl="0" algn="l">
                        <a:spcBef>
                          <a:spcPts val="0"/>
                        </a:spcBef>
                        <a:spcAft>
                          <a:spcPts val="0"/>
                        </a:spcAft>
                        <a:buNone/>
                      </a:pPr>
                      <a:r>
                        <a:rPr lang="en-US" sz="1200"/>
                        <a:t>4:22</a:t>
                      </a:r>
                      <a:endParaRPr/>
                    </a:p>
                  </a:txBody>
                  <a:tcPr marT="45725" marB="45725" marR="91450" marL="91450" anchor="ctr"/>
                </a:tc>
                <a:tc>
                  <a:txBody>
                    <a:bodyPr/>
                    <a:lstStyle/>
                    <a:p>
                      <a:pPr indent="0" lvl="0" marL="0" marR="0" rtl="0" algn="l">
                        <a:spcBef>
                          <a:spcPts val="0"/>
                        </a:spcBef>
                        <a:spcAft>
                          <a:spcPts val="0"/>
                        </a:spcAft>
                        <a:buNone/>
                      </a:pPr>
                      <a:r>
                        <a:rPr lang="en-US" sz="1200"/>
                        <a:t>Rap</a:t>
                      </a:r>
                      <a:endParaRPr/>
                    </a:p>
                  </a:txBody>
                  <a:tcPr marT="45725" marB="45725" marR="91450" marL="91450" anchor="ctr"/>
                </a:tc>
                <a:tc>
                  <a:txBody>
                    <a:bodyPr/>
                    <a:lstStyle/>
                    <a:p>
                      <a:pPr indent="0" lvl="0" marL="0" marR="0" rtl="0" algn="l">
                        <a:spcBef>
                          <a:spcPts val="0"/>
                        </a:spcBef>
                        <a:spcAft>
                          <a:spcPts val="0"/>
                        </a:spcAft>
                        <a:buNone/>
                      </a:pPr>
                      <a:r>
                        <a:rPr lang="en-US" sz="1200"/>
                        <a:t>3</a:t>
                      </a:r>
                      <a:endParaRPr/>
                    </a:p>
                  </a:txBody>
                  <a:tcPr marT="45725" marB="45725" marR="91450" marL="91450" anchor="ctr"/>
                </a:tc>
                <a:tc>
                  <a:txBody>
                    <a:bodyPr/>
                    <a:lstStyle/>
                    <a:p>
                      <a:pPr indent="0" lvl="0" marL="0" marR="0" rtl="0" algn="l">
                        <a:spcBef>
                          <a:spcPts val="0"/>
                        </a:spcBef>
                        <a:spcAft>
                          <a:spcPts val="0"/>
                        </a:spcAft>
                        <a:buNone/>
                      </a:pPr>
                      <a:r>
                        <a:rPr lang="en-US" sz="1200"/>
                        <a:t>72</a:t>
                      </a:r>
                      <a:endParaRPr/>
                    </a:p>
                  </a:txBody>
                  <a:tcPr marT="45725" marB="45725" marR="91450" marL="91450" anchor="ctr"/>
                </a:tc>
                <a:tc>
                  <a:txBody>
                    <a:bodyPr/>
                    <a:lstStyle/>
                    <a:p>
                      <a:pPr indent="0" lvl="0" marL="0" marR="0" rtl="0" algn="l">
                        <a:spcBef>
                          <a:spcPts val="0"/>
                        </a:spcBef>
                        <a:spcAft>
                          <a:spcPts val="0"/>
                        </a:spcAft>
                        <a:buNone/>
                      </a:pPr>
                      <a:r>
                        <a:rPr lang="en-US" sz="1200"/>
                        <a:t>2000-03-11</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 Pac</a:t>
                      </a:r>
                      <a:endParaRPr/>
                    </a:p>
                  </a:txBody>
                  <a:tcPr marT="45725" marB="45725" marR="91450" marL="91450" anchor="ctr"/>
                </a:tc>
                <a:tc>
                  <a:txBody>
                    <a:bodyPr/>
                    <a:lstStyle/>
                    <a:p>
                      <a:pPr indent="0" lvl="0" marL="0" marR="0" rtl="0" algn="l">
                        <a:spcBef>
                          <a:spcPts val="0"/>
                        </a:spcBef>
                        <a:spcAft>
                          <a:spcPts val="0"/>
                        </a:spcAft>
                        <a:buNone/>
                      </a:pPr>
                      <a:r>
                        <a:rPr lang="en-US" sz="1200"/>
                        <a:t>Baby Don't Cry (Keep Ya Head Up II)</a:t>
                      </a:r>
                      <a:endParaRPr/>
                    </a:p>
                  </a:txBody>
                  <a:tcPr marT="45725" marB="45725" marR="91450" marL="91450" anchor="ctr"/>
                </a:tc>
                <a:tc>
                  <a:txBody>
                    <a:bodyPr/>
                    <a:lstStyle/>
                    <a:p>
                      <a:pPr indent="0" lvl="0" marL="0" marR="0" rtl="0" algn="l">
                        <a:spcBef>
                          <a:spcPts val="0"/>
                        </a:spcBef>
                        <a:spcAft>
                          <a:spcPts val="0"/>
                        </a:spcAft>
                        <a:buNone/>
                      </a:pPr>
                      <a:r>
                        <a:rPr lang="en-US" sz="1200"/>
                        <a:t>4:22</a:t>
                      </a:r>
                      <a:endParaRPr/>
                    </a:p>
                  </a:txBody>
                  <a:tcPr marT="45725" marB="45725" marR="91450" marL="91450" anchor="ctr"/>
                </a:tc>
                <a:tc>
                  <a:txBody>
                    <a:bodyPr/>
                    <a:lstStyle/>
                    <a:p>
                      <a:pPr indent="0" lvl="0" marL="0" marR="0" rtl="0" algn="l">
                        <a:spcBef>
                          <a:spcPts val="0"/>
                        </a:spcBef>
                        <a:spcAft>
                          <a:spcPts val="0"/>
                        </a:spcAft>
                        <a:buNone/>
                      </a:pPr>
                      <a:r>
                        <a:rPr lang="en-US" sz="1200"/>
                        <a:t>Rap</a:t>
                      </a:r>
                      <a:endParaRPr/>
                    </a:p>
                  </a:txBody>
                  <a:tcPr marT="45725" marB="45725" marR="91450" marL="91450" anchor="ctr"/>
                </a:tc>
                <a:tc>
                  <a:txBody>
                    <a:bodyPr/>
                    <a:lstStyle/>
                    <a:p>
                      <a:pPr indent="0" lvl="0" marL="0" marR="0" rtl="0" algn="l">
                        <a:spcBef>
                          <a:spcPts val="0"/>
                        </a:spcBef>
                        <a:spcAft>
                          <a:spcPts val="0"/>
                        </a:spcAft>
                        <a:buNone/>
                      </a:pPr>
                      <a:r>
                        <a:rPr lang="en-US" sz="1200"/>
                        <a:t>4</a:t>
                      </a:r>
                      <a:endParaRPr/>
                    </a:p>
                  </a:txBody>
                  <a:tcPr marT="45725" marB="45725" marR="91450" marL="91450" anchor="ctr"/>
                </a:tc>
                <a:tc>
                  <a:txBody>
                    <a:bodyPr/>
                    <a:lstStyle/>
                    <a:p>
                      <a:pPr indent="0" lvl="0" marL="0" marR="0" rtl="0" algn="l">
                        <a:spcBef>
                          <a:spcPts val="0"/>
                        </a:spcBef>
                        <a:spcAft>
                          <a:spcPts val="0"/>
                        </a:spcAft>
                        <a:buNone/>
                      </a:pPr>
                      <a:r>
                        <a:rPr lang="en-US" sz="1200"/>
                        <a:t>77</a:t>
                      </a:r>
                      <a:endParaRPr/>
                    </a:p>
                  </a:txBody>
                  <a:tcPr marT="45725" marB="45725" marR="91450" marL="91450" anchor="ctr"/>
                </a:tc>
                <a:tc>
                  <a:txBody>
                    <a:bodyPr/>
                    <a:lstStyle/>
                    <a:p>
                      <a:pPr indent="0" lvl="0" marL="0" marR="0" rtl="0" algn="l">
                        <a:spcBef>
                          <a:spcPts val="0"/>
                        </a:spcBef>
                        <a:spcAft>
                          <a:spcPts val="0"/>
                        </a:spcAft>
                        <a:buNone/>
                      </a:pPr>
                      <a:r>
                        <a:rPr lang="en-US" sz="1200"/>
                        <a:t>2000-03-18</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 Pac</a:t>
                      </a:r>
                      <a:endParaRPr/>
                    </a:p>
                  </a:txBody>
                  <a:tcPr marT="45725" marB="45725" marR="91450" marL="91450" anchor="ctr"/>
                </a:tc>
                <a:tc>
                  <a:txBody>
                    <a:bodyPr/>
                    <a:lstStyle/>
                    <a:p>
                      <a:pPr indent="0" lvl="0" marL="0" marR="0" rtl="0" algn="l">
                        <a:spcBef>
                          <a:spcPts val="0"/>
                        </a:spcBef>
                        <a:spcAft>
                          <a:spcPts val="0"/>
                        </a:spcAft>
                        <a:buNone/>
                      </a:pPr>
                      <a:r>
                        <a:rPr lang="en-US" sz="1200"/>
                        <a:t>Baby Don't Cry (Keep Ya Head Up II)</a:t>
                      </a:r>
                      <a:endParaRPr/>
                    </a:p>
                  </a:txBody>
                  <a:tcPr marT="45725" marB="45725" marR="91450" marL="91450" anchor="ctr"/>
                </a:tc>
                <a:tc>
                  <a:txBody>
                    <a:bodyPr/>
                    <a:lstStyle/>
                    <a:p>
                      <a:pPr indent="0" lvl="0" marL="0" marR="0" rtl="0" algn="l">
                        <a:spcBef>
                          <a:spcPts val="0"/>
                        </a:spcBef>
                        <a:spcAft>
                          <a:spcPts val="0"/>
                        </a:spcAft>
                        <a:buNone/>
                      </a:pPr>
                      <a:r>
                        <a:rPr lang="en-US" sz="1200"/>
                        <a:t>4:22</a:t>
                      </a:r>
                      <a:endParaRPr/>
                    </a:p>
                  </a:txBody>
                  <a:tcPr marT="45725" marB="45725" marR="91450" marL="91450" anchor="ctr"/>
                </a:tc>
                <a:tc>
                  <a:txBody>
                    <a:bodyPr/>
                    <a:lstStyle/>
                    <a:p>
                      <a:pPr indent="0" lvl="0" marL="0" marR="0" rtl="0" algn="l">
                        <a:spcBef>
                          <a:spcPts val="0"/>
                        </a:spcBef>
                        <a:spcAft>
                          <a:spcPts val="0"/>
                        </a:spcAft>
                        <a:buNone/>
                      </a:pPr>
                      <a:r>
                        <a:rPr lang="en-US" sz="1200"/>
                        <a:t>Rap</a:t>
                      </a:r>
                      <a:endParaRPr/>
                    </a:p>
                  </a:txBody>
                  <a:tcPr marT="45725" marB="45725" marR="91450" marL="91450" anchor="ctr"/>
                </a:tc>
                <a:tc>
                  <a:txBody>
                    <a:bodyPr/>
                    <a:lstStyle/>
                    <a:p>
                      <a:pPr indent="0" lvl="0" marL="0" marR="0" rtl="0" algn="l">
                        <a:spcBef>
                          <a:spcPts val="0"/>
                        </a:spcBef>
                        <a:spcAft>
                          <a:spcPts val="0"/>
                        </a:spcAft>
                        <a:buNone/>
                      </a:pPr>
                      <a:r>
                        <a:rPr lang="en-US" sz="1200"/>
                        <a:t>5</a:t>
                      </a:r>
                      <a:endParaRPr/>
                    </a:p>
                  </a:txBody>
                  <a:tcPr marT="45725" marB="45725" marR="91450" marL="91450" anchor="ctr"/>
                </a:tc>
                <a:tc>
                  <a:txBody>
                    <a:bodyPr/>
                    <a:lstStyle/>
                    <a:p>
                      <a:pPr indent="0" lvl="0" marL="0" marR="0" rtl="0" algn="l">
                        <a:spcBef>
                          <a:spcPts val="0"/>
                        </a:spcBef>
                        <a:spcAft>
                          <a:spcPts val="0"/>
                        </a:spcAft>
                        <a:buNone/>
                      </a:pPr>
                      <a:r>
                        <a:rPr lang="en-US" sz="1200"/>
                        <a:t>87</a:t>
                      </a:r>
                      <a:endParaRPr/>
                    </a:p>
                  </a:txBody>
                  <a:tcPr marT="45725" marB="45725" marR="91450" marL="91450" anchor="ctr"/>
                </a:tc>
                <a:tc>
                  <a:txBody>
                    <a:bodyPr/>
                    <a:lstStyle/>
                    <a:p>
                      <a:pPr indent="0" lvl="0" marL="0" marR="0" rtl="0" algn="l">
                        <a:spcBef>
                          <a:spcPts val="0"/>
                        </a:spcBef>
                        <a:spcAft>
                          <a:spcPts val="0"/>
                        </a:spcAft>
                        <a:buNone/>
                      </a:pPr>
                      <a:r>
                        <a:rPr lang="en-US" sz="1200"/>
                        <a:t>2000-03-25</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 Pac</a:t>
                      </a:r>
                      <a:endParaRPr/>
                    </a:p>
                  </a:txBody>
                  <a:tcPr marT="45725" marB="45725" marR="91450" marL="91450" anchor="ctr"/>
                </a:tc>
                <a:tc>
                  <a:txBody>
                    <a:bodyPr/>
                    <a:lstStyle/>
                    <a:p>
                      <a:pPr indent="0" lvl="0" marL="0" marR="0" rtl="0" algn="l">
                        <a:spcBef>
                          <a:spcPts val="0"/>
                        </a:spcBef>
                        <a:spcAft>
                          <a:spcPts val="0"/>
                        </a:spcAft>
                        <a:buNone/>
                      </a:pPr>
                      <a:r>
                        <a:rPr lang="en-US" sz="1200"/>
                        <a:t>Baby Don't Cry (Keep Ya Head Up II)</a:t>
                      </a:r>
                      <a:endParaRPr/>
                    </a:p>
                  </a:txBody>
                  <a:tcPr marT="45725" marB="45725" marR="91450" marL="91450" anchor="ctr"/>
                </a:tc>
                <a:tc>
                  <a:txBody>
                    <a:bodyPr/>
                    <a:lstStyle/>
                    <a:p>
                      <a:pPr indent="0" lvl="0" marL="0" marR="0" rtl="0" algn="l">
                        <a:spcBef>
                          <a:spcPts val="0"/>
                        </a:spcBef>
                        <a:spcAft>
                          <a:spcPts val="0"/>
                        </a:spcAft>
                        <a:buNone/>
                      </a:pPr>
                      <a:r>
                        <a:rPr lang="en-US" sz="1200"/>
                        <a:t>4:22</a:t>
                      </a:r>
                      <a:endParaRPr/>
                    </a:p>
                  </a:txBody>
                  <a:tcPr marT="45725" marB="45725" marR="91450" marL="91450" anchor="ctr"/>
                </a:tc>
                <a:tc>
                  <a:txBody>
                    <a:bodyPr/>
                    <a:lstStyle/>
                    <a:p>
                      <a:pPr indent="0" lvl="0" marL="0" marR="0" rtl="0" algn="l">
                        <a:spcBef>
                          <a:spcPts val="0"/>
                        </a:spcBef>
                        <a:spcAft>
                          <a:spcPts val="0"/>
                        </a:spcAft>
                        <a:buNone/>
                      </a:pPr>
                      <a:r>
                        <a:rPr lang="en-US" sz="1200"/>
                        <a:t>Rap</a:t>
                      </a:r>
                      <a:endParaRPr/>
                    </a:p>
                  </a:txBody>
                  <a:tcPr marT="45725" marB="45725" marR="91450" marL="91450" anchor="ctr"/>
                </a:tc>
                <a:tc>
                  <a:txBody>
                    <a:bodyPr/>
                    <a:lstStyle/>
                    <a:p>
                      <a:pPr indent="0" lvl="0" marL="0" marR="0" rtl="0" algn="l">
                        <a:spcBef>
                          <a:spcPts val="0"/>
                        </a:spcBef>
                        <a:spcAft>
                          <a:spcPts val="0"/>
                        </a:spcAft>
                        <a:buNone/>
                      </a:pPr>
                      <a:r>
                        <a:rPr lang="en-US" sz="1200"/>
                        <a:t>6</a:t>
                      </a:r>
                      <a:endParaRPr/>
                    </a:p>
                  </a:txBody>
                  <a:tcPr marT="45725" marB="45725" marR="91450" marL="91450" anchor="ctr"/>
                </a:tc>
                <a:tc>
                  <a:txBody>
                    <a:bodyPr/>
                    <a:lstStyle/>
                    <a:p>
                      <a:pPr indent="0" lvl="0" marL="0" marR="0" rtl="0" algn="l">
                        <a:spcBef>
                          <a:spcPts val="0"/>
                        </a:spcBef>
                        <a:spcAft>
                          <a:spcPts val="0"/>
                        </a:spcAft>
                        <a:buNone/>
                      </a:pPr>
                      <a:r>
                        <a:rPr lang="en-US" sz="1200"/>
                        <a:t>94</a:t>
                      </a:r>
                      <a:endParaRPr/>
                    </a:p>
                  </a:txBody>
                  <a:tcPr marT="45725" marB="45725" marR="91450" marL="91450" anchor="ctr"/>
                </a:tc>
                <a:tc>
                  <a:txBody>
                    <a:bodyPr/>
                    <a:lstStyle/>
                    <a:p>
                      <a:pPr indent="0" lvl="0" marL="0" marR="0" rtl="0" algn="l">
                        <a:spcBef>
                          <a:spcPts val="0"/>
                        </a:spcBef>
                        <a:spcAft>
                          <a:spcPts val="0"/>
                        </a:spcAft>
                        <a:buNone/>
                      </a:pPr>
                      <a:r>
                        <a:rPr lang="en-US" sz="1200"/>
                        <a:t>2000-04-01</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 Pac</a:t>
                      </a:r>
                      <a:endParaRPr/>
                    </a:p>
                  </a:txBody>
                  <a:tcPr marT="45725" marB="45725" marR="91450" marL="91450" anchor="ctr"/>
                </a:tc>
                <a:tc>
                  <a:txBody>
                    <a:bodyPr/>
                    <a:lstStyle/>
                    <a:p>
                      <a:pPr indent="0" lvl="0" marL="0" marR="0" rtl="0" algn="l">
                        <a:spcBef>
                          <a:spcPts val="0"/>
                        </a:spcBef>
                        <a:spcAft>
                          <a:spcPts val="0"/>
                        </a:spcAft>
                        <a:buNone/>
                      </a:pPr>
                      <a:r>
                        <a:rPr lang="en-US" sz="1200"/>
                        <a:t>Baby Don't Cry (Keep Ya Head Up II)</a:t>
                      </a:r>
                      <a:endParaRPr/>
                    </a:p>
                  </a:txBody>
                  <a:tcPr marT="45725" marB="45725" marR="91450" marL="91450" anchor="ctr"/>
                </a:tc>
                <a:tc>
                  <a:txBody>
                    <a:bodyPr/>
                    <a:lstStyle/>
                    <a:p>
                      <a:pPr indent="0" lvl="0" marL="0" marR="0" rtl="0" algn="l">
                        <a:spcBef>
                          <a:spcPts val="0"/>
                        </a:spcBef>
                        <a:spcAft>
                          <a:spcPts val="0"/>
                        </a:spcAft>
                        <a:buNone/>
                      </a:pPr>
                      <a:r>
                        <a:rPr lang="en-US" sz="1200"/>
                        <a:t>4:22</a:t>
                      </a:r>
                      <a:endParaRPr/>
                    </a:p>
                  </a:txBody>
                  <a:tcPr marT="45725" marB="45725" marR="91450" marL="91450" anchor="ctr"/>
                </a:tc>
                <a:tc>
                  <a:txBody>
                    <a:bodyPr/>
                    <a:lstStyle/>
                    <a:p>
                      <a:pPr indent="0" lvl="0" marL="0" marR="0" rtl="0" algn="l">
                        <a:spcBef>
                          <a:spcPts val="0"/>
                        </a:spcBef>
                        <a:spcAft>
                          <a:spcPts val="0"/>
                        </a:spcAft>
                        <a:buNone/>
                      </a:pPr>
                      <a:r>
                        <a:rPr lang="en-US" sz="1200"/>
                        <a:t>Rap</a:t>
                      </a:r>
                      <a:endParaRPr/>
                    </a:p>
                  </a:txBody>
                  <a:tcPr marT="45725" marB="45725" marR="91450" marL="91450" anchor="ctr"/>
                </a:tc>
                <a:tc>
                  <a:txBody>
                    <a:bodyPr/>
                    <a:lstStyle/>
                    <a:p>
                      <a:pPr indent="0" lvl="0" marL="0" marR="0" rtl="0" algn="l">
                        <a:spcBef>
                          <a:spcPts val="0"/>
                        </a:spcBef>
                        <a:spcAft>
                          <a:spcPts val="0"/>
                        </a:spcAft>
                        <a:buNone/>
                      </a:pPr>
                      <a:r>
                        <a:rPr lang="en-US" sz="1200"/>
                        <a:t>7</a:t>
                      </a:r>
                      <a:endParaRPr/>
                    </a:p>
                  </a:txBody>
                  <a:tcPr marT="45725" marB="45725" marR="91450" marL="91450" anchor="ctr"/>
                </a:tc>
                <a:tc>
                  <a:txBody>
                    <a:bodyPr/>
                    <a:lstStyle/>
                    <a:p>
                      <a:pPr indent="0" lvl="0" marL="0" marR="0" rtl="0" algn="l">
                        <a:spcBef>
                          <a:spcPts val="0"/>
                        </a:spcBef>
                        <a:spcAft>
                          <a:spcPts val="0"/>
                        </a:spcAft>
                        <a:buNone/>
                      </a:pPr>
                      <a:r>
                        <a:rPr lang="en-US" sz="1200"/>
                        <a:t>99</a:t>
                      </a:r>
                      <a:endParaRPr/>
                    </a:p>
                  </a:txBody>
                  <a:tcPr marT="45725" marB="45725" marR="91450" marL="91450" anchor="ctr"/>
                </a:tc>
                <a:tc>
                  <a:txBody>
                    <a:bodyPr/>
                    <a:lstStyle/>
                    <a:p>
                      <a:pPr indent="0" lvl="0" marL="0" marR="0" rtl="0" algn="l">
                        <a:spcBef>
                          <a:spcPts val="0"/>
                        </a:spcBef>
                        <a:spcAft>
                          <a:spcPts val="0"/>
                        </a:spcAft>
                        <a:buNone/>
                      </a:pPr>
                      <a:r>
                        <a:rPr lang="en-US" sz="1200"/>
                        <a:t>2000-04-08</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2Ge+her</a:t>
                      </a:r>
                      <a:endParaRPr/>
                    </a:p>
                  </a:txBody>
                  <a:tcPr marT="45725" marB="45725" marR="91450" marL="91450" anchor="ctr"/>
                </a:tc>
                <a:tc>
                  <a:txBody>
                    <a:bodyPr/>
                    <a:lstStyle/>
                    <a:p>
                      <a:pPr indent="0" lvl="0" marL="0" marR="0" rtl="0" algn="l">
                        <a:spcBef>
                          <a:spcPts val="0"/>
                        </a:spcBef>
                        <a:spcAft>
                          <a:spcPts val="0"/>
                        </a:spcAft>
                        <a:buNone/>
                      </a:pPr>
                      <a:r>
                        <a:rPr lang="en-US" sz="1200"/>
                        <a:t>The Hardest Part Of Breaking Up (Is Getting Ba...</a:t>
                      </a:r>
                      <a:endParaRPr/>
                    </a:p>
                  </a:txBody>
                  <a:tcPr marT="45725" marB="45725" marR="91450" marL="91450" anchor="ctr"/>
                </a:tc>
                <a:tc>
                  <a:txBody>
                    <a:bodyPr/>
                    <a:lstStyle/>
                    <a:p>
                      <a:pPr indent="0" lvl="0" marL="0" marR="0" rtl="0" algn="l">
                        <a:spcBef>
                          <a:spcPts val="0"/>
                        </a:spcBef>
                        <a:spcAft>
                          <a:spcPts val="0"/>
                        </a:spcAft>
                        <a:buNone/>
                      </a:pPr>
                      <a:r>
                        <a:rPr lang="en-US" sz="1200"/>
                        <a:t>3:15</a:t>
                      </a:r>
                      <a:endParaRPr/>
                    </a:p>
                  </a:txBody>
                  <a:tcPr marT="45725" marB="45725" marR="91450" marL="91450" anchor="ctr"/>
                </a:tc>
                <a:tc>
                  <a:txBody>
                    <a:bodyPr/>
                    <a:lstStyle/>
                    <a:p>
                      <a:pPr indent="0" lvl="0" marL="0" marR="0" rtl="0" algn="l">
                        <a:spcBef>
                          <a:spcPts val="0"/>
                        </a:spcBef>
                        <a:spcAft>
                          <a:spcPts val="0"/>
                        </a:spcAft>
                        <a:buNone/>
                      </a:pPr>
                      <a:r>
                        <a:rPr lang="en-US" sz="1200"/>
                        <a:t>R&amp;B</a:t>
                      </a:r>
                      <a:endParaRPr/>
                    </a:p>
                  </a:txBody>
                  <a:tcPr marT="45725" marB="45725" marR="91450" marL="91450" anchor="ctr"/>
                </a:tc>
                <a:tc>
                  <a:txBody>
                    <a:bodyPr/>
                    <a:lstStyle/>
                    <a:p>
                      <a:pPr indent="0" lvl="0" marL="0" marR="0" rtl="0" algn="l">
                        <a:spcBef>
                          <a:spcPts val="0"/>
                        </a:spcBef>
                        <a:spcAft>
                          <a:spcPts val="0"/>
                        </a:spcAft>
                        <a:buNone/>
                      </a:pPr>
                      <a:r>
                        <a:rPr lang="en-US" sz="1200"/>
                        <a:t>1</a:t>
                      </a:r>
                      <a:endParaRPr/>
                    </a:p>
                  </a:txBody>
                  <a:tcPr marT="45725" marB="45725" marR="91450" marL="91450" anchor="ctr"/>
                </a:tc>
                <a:tc>
                  <a:txBody>
                    <a:bodyPr/>
                    <a:lstStyle/>
                    <a:p>
                      <a:pPr indent="0" lvl="0" marL="0" marR="0" rtl="0" algn="l">
                        <a:spcBef>
                          <a:spcPts val="0"/>
                        </a:spcBef>
                        <a:spcAft>
                          <a:spcPts val="0"/>
                        </a:spcAft>
                        <a:buNone/>
                      </a:pPr>
                      <a:r>
                        <a:rPr lang="en-US" sz="1200"/>
                        <a:t>91</a:t>
                      </a:r>
                      <a:endParaRPr/>
                    </a:p>
                  </a:txBody>
                  <a:tcPr marT="45725" marB="45725" marR="91450" marL="91450" anchor="ctr"/>
                </a:tc>
                <a:tc>
                  <a:txBody>
                    <a:bodyPr/>
                    <a:lstStyle/>
                    <a:p>
                      <a:pPr indent="0" lvl="0" marL="0" marR="0" rtl="0" algn="l">
                        <a:spcBef>
                          <a:spcPts val="0"/>
                        </a:spcBef>
                        <a:spcAft>
                          <a:spcPts val="0"/>
                        </a:spcAft>
                        <a:buNone/>
                      </a:pPr>
                      <a:r>
                        <a:rPr lang="en-US" sz="1200"/>
                        <a:t>2000-09-02</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2Ge+her</a:t>
                      </a:r>
                      <a:endParaRPr/>
                    </a:p>
                  </a:txBody>
                  <a:tcPr marT="45725" marB="45725" marR="91450" marL="91450" anchor="ctr"/>
                </a:tc>
                <a:tc>
                  <a:txBody>
                    <a:bodyPr/>
                    <a:lstStyle/>
                    <a:p>
                      <a:pPr indent="0" lvl="0" marL="0" marR="0" rtl="0" algn="l">
                        <a:spcBef>
                          <a:spcPts val="0"/>
                        </a:spcBef>
                        <a:spcAft>
                          <a:spcPts val="0"/>
                        </a:spcAft>
                        <a:buNone/>
                      </a:pPr>
                      <a:r>
                        <a:rPr lang="en-US" sz="1200"/>
                        <a:t>The Hardest Part Of Breaking Up (Is Getting Ba...</a:t>
                      </a:r>
                      <a:endParaRPr/>
                    </a:p>
                  </a:txBody>
                  <a:tcPr marT="45725" marB="45725" marR="91450" marL="91450" anchor="ctr"/>
                </a:tc>
                <a:tc>
                  <a:txBody>
                    <a:bodyPr/>
                    <a:lstStyle/>
                    <a:p>
                      <a:pPr indent="0" lvl="0" marL="0" marR="0" rtl="0" algn="l">
                        <a:spcBef>
                          <a:spcPts val="0"/>
                        </a:spcBef>
                        <a:spcAft>
                          <a:spcPts val="0"/>
                        </a:spcAft>
                        <a:buNone/>
                      </a:pPr>
                      <a:r>
                        <a:rPr lang="en-US" sz="1200"/>
                        <a:t>3:15</a:t>
                      </a:r>
                      <a:endParaRPr/>
                    </a:p>
                  </a:txBody>
                  <a:tcPr marT="45725" marB="45725" marR="91450" marL="91450" anchor="ctr"/>
                </a:tc>
                <a:tc>
                  <a:txBody>
                    <a:bodyPr/>
                    <a:lstStyle/>
                    <a:p>
                      <a:pPr indent="0" lvl="0" marL="0" marR="0" rtl="0" algn="l">
                        <a:spcBef>
                          <a:spcPts val="0"/>
                        </a:spcBef>
                        <a:spcAft>
                          <a:spcPts val="0"/>
                        </a:spcAft>
                        <a:buNone/>
                      </a:pPr>
                      <a:r>
                        <a:rPr lang="en-US" sz="1200"/>
                        <a:t>R&amp;B</a:t>
                      </a:r>
                      <a:endParaRPr/>
                    </a:p>
                  </a:txBody>
                  <a:tcPr marT="45725" marB="45725" marR="91450" marL="91450" anchor="ctr"/>
                </a:tc>
                <a:tc>
                  <a:txBody>
                    <a:bodyPr/>
                    <a:lstStyle/>
                    <a:p>
                      <a:pPr indent="0" lvl="0" marL="0" marR="0" rtl="0" algn="l">
                        <a:spcBef>
                          <a:spcPts val="0"/>
                        </a:spcBef>
                        <a:spcAft>
                          <a:spcPts val="0"/>
                        </a:spcAft>
                        <a:buNone/>
                      </a:pPr>
                      <a:r>
                        <a:rPr lang="en-US" sz="1200"/>
                        <a:t>2</a:t>
                      </a:r>
                      <a:endParaRPr/>
                    </a:p>
                  </a:txBody>
                  <a:tcPr marT="45725" marB="45725" marR="91450" marL="91450" anchor="ctr"/>
                </a:tc>
                <a:tc>
                  <a:txBody>
                    <a:bodyPr/>
                    <a:lstStyle/>
                    <a:p>
                      <a:pPr indent="0" lvl="0" marL="0" marR="0" rtl="0" algn="l">
                        <a:spcBef>
                          <a:spcPts val="0"/>
                        </a:spcBef>
                        <a:spcAft>
                          <a:spcPts val="0"/>
                        </a:spcAft>
                        <a:buNone/>
                      </a:pPr>
                      <a:r>
                        <a:rPr lang="en-US" sz="1200"/>
                        <a:t>87</a:t>
                      </a:r>
                      <a:endParaRPr/>
                    </a:p>
                  </a:txBody>
                  <a:tcPr marT="45725" marB="45725" marR="91450" marL="91450" anchor="ctr"/>
                </a:tc>
                <a:tc>
                  <a:txBody>
                    <a:bodyPr/>
                    <a:lstStyle/>
                    <a:p>
                      <a:pPr indent="0" lvl="0" marL="0" marR="0" rtl="0" algn="l">
                        <a:spcBef>
                          <a:spcPts val="0"/>
                        </a:spcBef>
                        <a:spcAft>
                          <a:spcPts val="0"/>
                        </a:spcAft>
                        <a:buNone/>
                      </a:pPr>
                      <a:r>
                        <a:rPr lang="en-US" sz="1200"/>
                        <a:t>2000-09-09</a:t>
                      </a:r>
                      <a:endParaRPr/>
                    </a:p>
                  </a:txBody>
                  <a:tcPr marT="45725" marB="45725" marR="91450" marL="91450" anchor="ctr"/>
                </a:tc>
              </a:tr>
              <a:tr h="370850">
                <a:tc>
                  <a:txBody>
                    <a:bodyPr/>
                    <a:lstStyle/>
                    <a:p>
                      <a:pPr indent="0" lvl="0" marL="0" marR="0" rtl="0" algn="l">
                        <a:spcBef>
                          <a:spcPts val="0"/>
                        </a:spcBef>
                        <a:spcAft>
                          <a:spcPts val="0"/>
                        </a:spcAft>
                        <a:buNone/>
                      </a:pPr>
                      <a:r>
                        <a:rPr lang="en-US" sz="1200"/>
                        <a:t>2000</a:t>
                      </a:r>
                      <a:endParaRPr/>
                    </a:p>
                  </a:txBody>
                  <a:tcPr marT="45725" marB="45725" marR="91450" marL="91450" anchor="ctr"/>
                </a:tc>
                <a:tc>
                  <a:txBody>
                    <a:bodyPr/>
                    <a:lstStyle/>
                    <a:p>
                      <a:pPr indent="0" lvl="0" marL="0" marR="0" rtl="0" algn="l">
                        <a:spcBef>
                          <a:spcPts val="0"/>
                        </a:spcBef>
                        <a:spcAft>
                          <a:spcPts val="0"/>
                        </a:spcAft>
                        <a:buNone/>
                      </a:pPr>
                      <a:r>
                        <a:rPr lang="en-US" sz="1200"/>
                        <a:t>2Ge+her</a:t>
                      </a:r>
                      <a:endParaRPr/>
                    </a:p>
                  </a:txBody>
                  <a:tcPr marT="45725" marB="45725" marR="91450" marL="91450" anchor="ctr"/>
                </a:tc>
                <a:tc>
                  <a:txBody>
                    <a:bodyPr/>
                    <a:lstStyle/>
                    <a:p>
                      <a:pPr indent="0" lvl="0" marL="0" marR="0" rtl="0" algn="l">
                        <a:spcBef>
                          <a:spcPts val="0"/>
                        </a:spcBef>
                        <a:spcAft>
                          <a:spcPts val="0"/>
                        </a:spcAft>
                        <a:buNone/>
                      </a:pPr>
                      <a:r>
                        <a:rPr lang="en-US" sz="1200"/>
                        <a:t>The Hardest Part Of Breaking Up (Is Getting Ba...</a:t>
                      </a:r>
                      <a:endParaRPr/>
                    </a:p>
                  </a:txBody>
                  <a:tcPr marT="45725" marB="45725" marR="91450" marL="91450" anchor="ctr"/>
                </a:tc>
                <a:tc>
                  <a:txBody>
                    <a:bodyPr/>
                    <a:lstStyle/>
                    <a:p>
                      <a:pPr indent="0" lvl="0" marL="0" marR="0" rtl="0" algn="l">
                        <a:spcBef>
                          <a:spcPts val="0"/>
                        </a:spcBef>
                        <a:spcAft>
                          <a:spcPts val="0"/>
                        </a:spcAft>
                        <a:buNone/>
                      </a:pPr>
                      <a:r>
                        <a:rPr lang="en-US" sz="1200"/>
                        <a:t>3:15</a:t>
                      </a:r>
                      <a:endParaRPr/>
                    </a:p>
                  </a:txBody>
                  <a:tcPr marT="45725" marB="45725" marR="91450" marL="91450" anchor="ctr"/>
                </a:tc>
                <a:tc>
                  <a:txBody>
                    <a:bodyPr/>
                    <a:lstStyle/>
                    <a:p>
                      <a:pPr indent="0" lvl="0" marL="0" marR="0" rtl="0" algn="l">
                        <a:spcBef>
                          <a:spcPts val="0"/>
                        </a:spcBef>
                        <a:spcAft>
                          <a:spcPts val="0"/>
                        </a:spcAft>
                        <a:buNone/>
                      </a:pPr>
                      <a:r>
                        <a:rPr lang="en-US" sz="1200"/>
                        <a:t>R&amp;B</a:t>
                      </a:r>
                      <a:endParaRPr/>
                    </a:p>
                  </a:txBody>
                  <a:tcPr marT="45725" marB="45725" marR="91450" marL="91450" anchor="ctr"/>
                </a:tc>
                <a:tc>
                  <a:txBody>
                    <a:bodyPr/>
                    <a:lstStyle/>
                    <a:p>
                      <a:pPr indent="0" lvl="0" marL="0" marR="0" rtl="0" algn="l">
                        <a:spcBef>
                          <a:spcPts val="0"/>
                        </a:spcBef>
                        <a:spcAft>
                          <a:spcPts val="0"/>
                        </a:spcAft>
                        <a:buNone/>
                      </a:pPr>
                      <a:r>
                        <a:rPr lang="en-US" sz="1200"/>
                        <a:t>3</a:t>
                      </a:r>
                      <a:endParaRPr/>
                    </a:p>
                  </a:txBody>
                  <a:tcPr marT="45725" marB="45725" marR="91450" marL="91450" anchor="ctr"/>
                </a:tc>
                <a:tc>
                  <a:txBody>
                    <a:bodyPr/>
                    <a:lstStyle/>
                    <a:p>
                      <a:pPr indent="0" lvl="0" marL="0" marR="0" rtl="0" algn="l">
                        <a:spcBef>
                          <a:spcPts val="0"/>
                        </a:spcBef>
                        <a:spcAft>
                          <a:spcPts val="0"/>
                        </a:spcAft>
                        <a:buNone/>
                      </a:pPr>
                      <a:r>
                        <a:rPr lang="en-US" sz="1200"/>
                        <a:t>92</a:t>
                      </a:r>
                      <a:endParaRPr/>
                    </a:p>
                  </a:txBody>
                  <a:tcPr marT="45725" marB="45725" marR="91450" marL="91450" anchor="ctr"/>
                </a:tc>
                <a:tc>
                  <a:txBody>
                    <a:bodyPr/>
                    <a:lstStyle/>
                    <a:p>
                      <a:pPr indent="0" lvl="0" marL="0" marR="0" rtl="0" algn="l">
                        <a:spcBef>
                          <a:spcPts val="0"/>
                        </a:spcBef>
                        <a:spcAft>
                          <a:spcPts val="0"/>
                        </a:spcAft>
                        <a:buNone/>
                      </a:pPr>
                      <a:r>
                        <a:rPr lang="en-US" sz="1200"/>
                        <a:t>2000-09-16</a:t>
                      </a:r>
                      <a:endParaRPr/>
                    </a:p>
                  </a:txBody>
                  <a:tcPr marT="45725" marB="45725" marR="91450" marL="91450" anchor="ctr"/>
                </a:tc>
              </a:tr>
            </a:tbl>
          </a:graphicData>
        </a:graphic>
      </p:graphicFrame>
      <p:sp>
        <p:nvSpPr>
          <p:cNvPr id="707" name="Google Shape;707;p61"/>
          <p:cNvSpPr txBox="1"/>
          <p:nvPr/>
        </p:nvSpPr>
        <p:spPr>
          <a:xfrm>
            <a:off x="4338403" y="6187122"/>
            <a:ext cx="328284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2"/>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THE DATA LIFECYCLE</a:t>
            </a:r>
            <a:endParaRPr/>
          </a:p>
        </p:txBody>
      </p:sp>
      <p:sp>
        <p:nvSpPr>
          <p:cNvPr id="129" name="Google Shape;129;p1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0" name="Google Shape;130;p17"/>
          <p:cNvSpPr/>
          <p:nvPr/>
        </p:nvSpPr>
        <p:spPr>
          <a:xfrm>
            <a:off x="850533" y="2193053"/>
            <a:ext cx="1615053" cy="2463989"/>
          </a:xfrm>
          <a:prstGeom prst="roundRect">
            <a:avLst>
              <a:gd fmla="val 16667" name="adj"/>
            </a:avLst>
          </a:prstGeom>
          <a:solidFill>
            <a:schemeClr val="accent3"/>
          </a:solidFill>
          <a:ln cap="flat" cmpd="sng" w="28575">
            <a:solidFill>
              <a:srgbClr val="3B4F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 collection</a:t>
            </a:r>
            <a:endParaRPr/>
          </a:p>
        </p:txBody>
      </p:sp>
      <p:grpSp>
        <p:nvGrpSpPr>
          <p:cNvPr id="131" name="Google Shape;131;p17"/>
          <p:cNvGrpSpPr/>
          <p:nvPr/>
        </p:nvGrpSpPr>
        <p:grpSpPr>
          <a:xfrm>
            <a:off x="2465586" y="2193053"/>
            <a:ext cx="2218970" cy="2463989"/>
            <a:chOff x="1604361" y="2044932"/>
            <a:chExt cx="1781694" cy="1978429"/>
          </a:xfrm>
        </p:grpSpPr>
        <p:sp>
          <p:nvSpPr>
            <p:cNvPr id="132" name="Google Shape;132;p17"/>
            <p:cNvSpPr/>
            <p:nvPr/>
          </p:nvSpPr>
          <p:spPr>
            <a:xfrm>
              <a:off x="2089269" y="2044932"/>
              <a:ext cx="1296786" cy="1978429"/>
            </a:xfrm>
            <a:prstGeom prst="roundRect">
              <a:avLst>
                <a:gd fmla="val 16667" name="adj"/>
              </a:avLst>
            </a:prstGeom>
            <a:solidFill>
              <a:schemeClr val="lt1"/>
            </a:solidFill>
            <a:ln cap="flat" cmpd="sng" w="2857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Data processing</a:t>
              </a:r>
              <a:endParaRPr/>
            </a:p>
          </p:txBody>
        </p:sp>
        <p:cxnSp>
          <p:nvCxnSpPr>
            <p:cNvPr id="133" name="Google Shape;133;p17"/>
            <p:cNvCxnSpPr>
              <a:stCxn id="130" idx="3"/>
              <a:endCxn id="132" idx="1"/>
            </p:cNvCxnSpPr>
            <p:nvPr/>
          </p:nvCxnSpPr>
          <p:spPr>
            <a:xfrm>
              <a:off x="1604361" y="3034147"/>
              <a:ext cx="484800" cy="0"/>
            </a:xfrm>
            <a:prstGeom prst="straightConnector1">
              <a:avLst/>
            </a:prstGeom>
            <a:solidFill>
              <a:schemeClr val="lt1"/>
            </a:solidFill>
            <a:ln cap="flat" cmpd="sng" w="28575">
              <a:solidFill>
                <a:schemeClr val="accent3"/>
              </a:solidFill>
              <a:prstDash val="solid"/>
              <a:round/>
              <a:headEnd len="sm" w="sm" type="none"/>
              <a:tailEnd len="med" w="med" type="triangle"/>
            </a:ln>
          </p:spPr>
        </p:cxnSp>
      </p:grpSp>
      <p:cxnSp>
        <p:nvCxnSpPr>
          <p:cNvPr id="134" name="Google Shape;134;p17"/>
          <p:cNvCxnSpPr>
            <a:stCxn id="132" idx="2"/>
            <a:endCxn id="130" idx="2"/>
          </p:cNvCxnSpPr>
          <p:nvPr/>
        </p:nvCxnSpPr>
        <p:spPr>
          <a:xfrm rot="5400000">
            <a:off x="2767180" y="3547792"/>
            <a:ext cx="600" cy="2219100"/>
          </a:xfrm>
          <a:prstGeom prst="curvedConnector3">
            <a:avLst>
              <a:gd fmla="val 46132250" name="adj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grpSp>
        <p:nvGrpSpPr>
          <p:cNvPr id="135" name="Google Shape;135;p17"/>
          <p:cNvGrpSpPr/>
          <p:nvPr/>
        </p:nvGrpSpPr>
        <p:grpSpPr>
          <a:xfrm>
            <a:off x="4684556" y="2193053"/>
            <a:ext cx="2218970" cy="2463989"/>
            <a:chOff x="3386055" y="2044932"/>
            <a:chExt cx="1781694" cy="1978429"/>
          </a:xfrm>
        </p:grpSpPr>
        <p:sp>
          <p:nvSpPr>
            <p:cNvPr id="136" name="Google Shape;136;p17"/>
            <p:cNvSpPr/>
            <p:nvPr/>
          </p:nvSpPr>
          <p:spPr>
            <a:xfrm>
              <a:off x="3870963"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Exploratory analysis</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&amp;</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Data viz</a:t>
              </a:r>
              <a:endParaRPr sz="1800">
                <a:solidFill>
                  <a:schemeClr val="lt1"/>
                </a:solidFill>
                <a:latin typeface="Arial"/>
                <a:ea typeface="Arial"/>
                <a:cs typeface="Arial"/>
                <a:sym typeface="Arial"/>
              </a:endParaRPr>
            </a:p>
          </p:txBody>
        </p:sp>
        <p:cxnSp>
          <p:nvCxnSpPr>
            <p:cNvPr id="137" name="Google Shape;137;p17"/>
            <p:cNvCxnSpPr>
              <a:stCxn id="132" idx="3"/>
              <a:endCxn id="136" idx="1"/>
            </p:cNvCxnSpPr>
            <p:nvPr/>
          </p:nvCxnSpPr>
          <p:spPr>
            <a:xfrm>
              <a:off x="3386055"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38" name="Google Shape;138;p17"/>
          <p:cNvGrpSpPr/>
          <p:nvPr/>
        </p:nvGrpSpPr>
        <p:grpSpPr>
          <a:xfrm>
            <a:off x="1658044" y="4657042"/>
            <a:ext cx="4437956" cy="374"/>
            <a:chOff x="955955" y="4023364"/>
            <a:chExt cx="3563400" cy="300"/>
          </a:xfrm>
        </p:grpSpPr>
        <p:cxnSp>
          <p:nvCxnSpPr>
            <p:cNvPr id="139" name="Google Shape;139;p17"/>
            <p:cNvCxnSpPr>
              <a:stCxn id="136" idx="2"/>
              <a:endCxn id="132" idx="2"/>
            </p:cNvCxnSpPr>
            <p:nvPr/>
          </p:nvCxnSpPr>
          <p:spPr>
            <a:xfrm rot="5400000">
              <a:off x="3628355" y="3132664"/>
              <a:ext cx="300" cy="1781700"/>
            </a:xfrm>
            <a:prstGeom prst="curvedConnector3">
              <a:avLst>
                <a:gd fmla="val -2551173"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40" name="Google Shape;140;p17"/>
            <p:cNvCxnSpPr>
              <a:stCxn id="136" idx="2"/>
              <a:endCxn id="130" idx="2"/>
            </p:cNvCxnSpPr>
            <p:nvPr/>
          </p:nvCxnSpPr>
          <p:spPr>
            <a:xfrm rot="5400000">
              <a:off x="2737505" y="2241814"/>
              <a:ext cx="300" cy="3563400"/>
            </a:xfrm>
            <a:prstGeom prst="curvedConnector3">
              <a:avLst>
                <a:gd fmla="val -974502"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41" name="Google Shape;141;p17"/>
          <p:cNvGrpSpPr/>
          <p:nvPr/>
        </p:nvGrpSpPr>
        <p:grpSpPr>
          <a:xfrm>
            <a:off x="6903526" y="2193053"/>
            <a:ext cx="2218970" cy="2463989"/>
            <a:chOff x="5167749" y="2044932"/>
            <a:chExt cx="1781694" cy="1978429"/>
          </a:xfrm>
        </p:grpSpPr>
        <p:sp>
          <p:nvSpPr>
            <p:cNvPr id="142" name="Google Shape;142;p17"/>
            <p:cNvSpPr/>
            <p:nvPr/>
          </p:nvSpPr>
          <p:spPr>
            <a:xfrm>
              <a:off x="5652657"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Analysis, hypothesis testing, &amp; ML</a:t>
              </a:r>
              <a:endParaRPr/>
            </a:p>
          </p:txBody>
        </p:sp>
        <p:cxnSp>
          <p:nvCxnSpPr>
            <p:cNvPr id="143" name="Google Shape;143;p17"/>
            <p:cNvCxnSpPr>
              <a:stCxn id="136" idx="3"/>
              <a:endCxn id="142" idx="1"/>
            </p:cNvCxnSpPr>
            <p:nvPr/>
          </p:nvCxnSpPr>
          <p:spPr>
            <a:xfrm>
              <a:off x="5167749"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44" name="Google Shape;144;p17"/>
          <p:cNvGrpSpPr/>
          <p:nvPr/>
        </p:nvGrpSpPr>
        <p:grpSpPr>
          <a:xfrm>
            <a:off x="1658036" y="4657042"/>
            <a:ext cx="6656933" cy="374"/>
            <a:chOff x="955949" y="4023364"/>
            <a:chExt cx="5345100" cy="300"/>
          </a:xfrm>
        </p:grpSpPr>
        <p:cxnSp>
          <p:nvCxnSpPr>
            <p:cNvPr id="145" name="Google Shape;145;p17"/>
            <p:cNvCxnSpPr>
              <a:stCxn id="142" idx="2"/>
              <a:endCxn id="136" idx="2"/>
            </p:cNvCxnSpPr>
            <p:nvPr/>
          </p:nvCxnSpPr>
          <p:spPr>
            <a:xfrm rot="5400000">
              <a:off x="5410049" y="3132664"/>
              <a:ext cx="300" cy="1781700"/>
            </a:xfrm>
            <a:prstGeom prst="curvedConnector3">
              <a:avLst>
                <a:gd fmla="val -2551173"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46" name="Google Shape;146;p17"/>
            <p:cNvCxnSpPr>
              <a:stCxn id="142" idx="2"/>
              <a:endCxn id="132" idx="2"/>
            </p:cNvCxnSpPr>
            <p:nvPr/>
          </p:nvCxnSpPr>
          <p:spPr>
            <a:xfrm rot="5400000">
              <a:off x="4519199" y="2241814"/>
              <a:ext cx="300" cy="3563400"/>
            </a:xfrm>
            <a:prstGeom prst="curvedConnector3">
              <a:avLst>
                <a:gd fmla="val -869394"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47" name="Google Shape;147;p17"/>
            <p:cNvCxnSpPr>
              <a:stCxn id="142" idx="2"/>
              <a:endCxn id="130" idx="2"/>
            </p:cNvCxnSpPr>
            <p:nvPr/>
          </p:nvCxnSpPr>
          <p:spPr>
            <a:xfrm rot="5400000">
              <a:off x="3628349" y="1350964"/>
              <a:ext cx="300" cy="5345100"/>
            </a:xfrm>
            <a:prstGeom prst="curvedConnector3">
              <a:avLst>
                <a:gd fmla="val 707277"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48" name="Google Shape;148;p17"/>
          <p:cNvGrpSpPr/>
          <p:nvPr/>
        </p:nvGrpSpPr>
        <p:grpSpPr>
          <a:xfrm>
            <a:off x="9122496" y="2193053"/>
            <a:ext cx="2218971" cy="2463989"/>
            <a:chOff x="6949442" y="2044932"/>
            <a:chExt cx="1781695" cy="1978429"/>
          </a:xfrm>
        </p:grpSpPr>
        <p:sp>
          <p:nvSpPr>
            <p:cNvPr id="149" name="Google Shape;149;p17"/>
            <p:cNvSpPr/>
            <p:nvPr/>
          </p:nvSpPr>
          <p:spPr>
            <a:xfrm>
              <a:off x="7434351"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Insight &amp; Policy Decision</a:t>
              </a:r>
              <a:endParaRPr/>
            </a:p>
          </p:txBody>
        </p:sp>
        <p:cxnSp>
          <p:nvCxnSpPr>
            <p:cNvPr id="150" name="Google Shape;150;p17"/>
            <p:cNvCxnSpPr>
              <a:stCxn id="142" idx="3"/>
              <a:endCxn id="149" idx="1"/>
            </p:cNvCxnSpPr>
            <p:nvPr/>
          </p:nvCxnSpPr>
          <p:spPr>
            <a:xfrm>
              <a:off x="6949442"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51" name="Google Shape;151;p17"/>
          <p:cNvGrpSpPr/>
          <p:nvPr/>
        </p:nvGrpSpPr>
        <p:grpSpPr>
          <a:xfrm>
            <a:off x="1658030" y="4657042"/>
            <a:ext cx="8875911" cy="374"/>
            <a:chOff x="955944" y="4023364"/>
            <a:chExt cx="7126800" cy="300"/>
          </a:xfrm>
        </p:grpSpPr>
        <p:cxnSp>
          <p:nvCxnSpPr>
            <p:cNvPr id="152" name="Google Shape;152;p17"/>
            <p:cNvCxnSpPr>
              <a:stCxn id="149" idx="2"/>
              <a:endCxn id="142" idx="2"/>
            </p:cNvCxnSpPr>
            <p:nvPr/>
          </p:nvCxnSpPr>
          <p:spPr>
            <a:xfrm rot="5400000">
              <a:off x="7191744" y="3132664"/>
              <a:ext cx="300" cy="1781700"/>
            </a:xfrm>
            <a:prstGeom prst="curvedConnector3">
              <a:avLst>
                <a:gd fmla="val -2551173"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53" name="Google Shape;153;p17"/>
            <p:cNvCxnSpPr>
              <a:stCxn id="149" idx="2"/>
              <a:endCxn id="136" idx="2"/>
            </p:cNvCxnSpPr>
            <p:nvPr/>
          </p:nvCxnSpPr>
          <p:spPr>
            <a:xfrm rot="5400000">
              <a:off x="6300894" y="2241814"/>
              <a:ext cx="300" cy="3563400"/>
            </a:xfrm>
            <a:prstGeom prst="curvedConnector3">
              <a:avLst>
                <a:gd fmla="val -1184725"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54" name="Google Shape;154;p17"/>
            <p:cNvCxnSpPr>
              <a:stCxn id="149" idx="2"/>
              <a:endCxn id="132" idx="2"/>
            </p:cNvCxnSpPr>
            <p:nvPr/>
          </p:nvCxnSpPr>
          <p:spPr>
            <a:xfrm rot="5400000">
              <a:off x="5410044" y="1350964"/>
              <a:ext cx="300" cy="5345100"/>
            </a:xfrm>
            <a:prstGeom prst="curvedConnector3">
              <a:avLst>
                <a:gd fmla="val 812391"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55" name="Google Shape;155;p17"/>
            <p:cNvCxnSpPr>
              <a:stCxn id="149" idx="2"/>
              <a:endCxn id="130" idx="2"/>
            </p:cNvCxnSpPr>
            <p:nvPr/>
          </p:nvCxnSpPr>
          <p:spPr>
            <a:xfrm rot="5400000">
              <a:off x="4519194" y="460114"/>
              <a:ext cx="300" cy="7126800"/>
            </a:xfrm>
            <a:prstGeom prst="curvedConnector3">
              <a:avLst>
                <a:gd fmla="val 2704394"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1" name="Shape 711"/>
        <p:cNvGrpSpPr/>
        <p:nvPr/>
      </p:nvGrpSpPr>
      <p:grpSpPr>
        <a:xfrm>
          <a:off x="0" y="0"/>
          <a:ext cx="0" cy="0"/>
          <a:chOff x="0" y="0"/>
          <a:chExt cx="0" cy="0"/>
        </a:xfrm>
      </p:grpSpPr>
      <p:sp>
        <p:nvSpPr>
          <p:cNvPr id="712" name="Google Shape;712;p6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MORE TO DO?</a:t>
            </a:r>
            <a:endParaRPr/>
          </a:p>
        </p:txBody>
      </p:sp>
      <p:sp>
        <p:nvSpPr>
          <p:cNvPr id="713" name="Google Shape;713;p62"/>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Clr>
                <a:schemeClr val="dk1"/>
              </a:buClr>
              <a:buSzPct val="100000"/>
              <a:buNone/>
            </a:pPr>
            <a:r>
              <a:rPr lang="en-US"/>
              <a:t>Column headers are values, not variable names?</a:t>
            </a:r>
            <a:endParaRPr/>
          </a:p>
          <a:p>
            <a:pPr indent="-342900" lvl="0" marL="342900" rtl="0" algn="l">
              <a:spcBef>
                <a:spcPts val="940"/>
              </a:spcBef>
              <a:spcAft>
                <a:spcPts val="0"/>
              </a:spcAft>
              <a:buClr>
                <a:schemeClr val="dk1"/>
              </a:buClr>
              <a:buSzPct val="100000"/>
              <a:buFont typeface="Arial"/>
              <a:buChar char="•"/>
            </a:pPr>
            <a:r>
              <a:rPr b="0" lang="en-US"/>
              <a:t>Good to go!</a:t>
            </a:r>
            <a:endParaRPr/>
          </a:p>
          <a:p>
            <a:pPr indent="0" lvl="0" marL="0" rtl="0" algn="l">
              <a:spcBef>
                <a:spcPts val="940"/>
              </a:spcBef>
              <a:spcAft>
                <a:spcPts val="0"/>
              </a:spcAft>
              <a:buClr>
                <a:schemeClr val="dk1"/>
              </a:buClr>
              <a:buSzPct val="100000"/>
              <a:buNone/>
            </a:pPr>
            <a:r>
              <a:rPr lang="en-US"/>
              <a:t>Multiple variables are stored in one column?</a:t>
            </a:r>
            <a:endParaRPr/>
          </a:p>
          <a:p>
            <a:pPr indent="-342900" lvl="0" marL="342900" rtl="0" algn="l">
              <a:spcBef>
                <a:spcPts val="940"/>
              </a:spcBef>
              <a:spcAft>
                <a:spcPts val="0"/>
              </a:spcAft>
              <a:buClr>
                <a:schemeClr val="dk1"/>
              </a:buClr>
              <a:buSzPct val="100000"/>
              <a:buFont typeface="Arial"/>
              <a:buChar char="•"/>
            </a:pPr>
            <a:r>
              <a:rPr b="0" lang="en-US"/>
              <a:t>Maybe (depends on if genre text in raw data was multiple)</a:t>
            </a:r>
            <a:endParaRPr/>
          </a:p>
          <a:p>
            <a:pPr indent="0" lvl="0" marL="0" rtl="0" algn="l">
              <a:spcBef>
                <a:spcPts val="940"/>
              </a:spcBef>
              <a:spcAft>
                <a:spcPts val="0"/>
              </a:spcAft>
              <a:buClr>
                <a:schemeClr val="dk1"/>
              </a:buClr>
              <a:buSzPct val="100000"/>
              <a:buNone/>
            </a:pPr>
            <a:r>
              <a:rPr lang="en-US"/>
              <a:t>Variables are stored in both rows and columns?</a:t>
            </a:r>
            <a:endParaRPr/>
          </a:p>
          <a:p>
            <a:pPr indent="-342900" lvl="0" marL="342900" rtl="0" algn="l">
              <a:spcBef>
                <a:spcPts val="940"/>
              </a:spcBef>
              <a:spcAft>
                <a:spcPts val="0"/>
              </a:spcAft>
              <a:buClr>
                <a:schemeClr val="dk1"/>
              </a:buClr>
              <a:buSzPct val="100000"/>
              <a:buFont typeface="Arial"/>
              <a:buChar char="•"/>
            </a:pPr>
            <a:r>
              <a:rPr b="0" lang="en-US"/>
              <a:t>Good to go!</a:t>
            </a:r>
            <a:endParaRPr/>
          </a:p>
          <a:p>
            <a:pPr indent="0" lvl="0" marL="0" rtl="0" algn="l">
              <a:spcBef>
                <a:spcPts val="940"/>
              </a:spcBef>
              <a:spcAft>
                <a:spcPts val="0"/>
              </a:spcAft>
              <a:buClr>
                <a:schemeClr val="dk1"/>
              </a:buClr>
              <a:buSzPct val="100000"/>
              <a:buNone/>
            </a:pPr>
            <a:r>
              <a:rPr lang="en-US"/>
              <a:t>Multiple types of observational units in the same table?</a:t>
            </a:r>
            <a:endParaRPr/>
          </a:p>
          <a:p>
            <a:pPr indent="-342900" lvl="0" marL="342900" rtl="0" algn="l">
              <a:spcBef>
                <a:spcPts val="940"/>
              </a:spcBef>
              <a:spcAft>
                <a:spcPts val="0"/>
              </a:spcAft>
              <a:buClr>
                <a:schemeClr val="dk1"/>
              </a:buClr>
              <a:buSzPct val="100000"/>
              <a:buFont typeface="Arial"/>
              <a:buChar char="•"/>
            </a:pPr>
            <a:r>
              <a:rPr b="0" lang="en-US"/>
              <a:t>Good to go!  One row per song’s week on the Top 100.</a:t>
            </a:r>
            <a:endParaRPr/>
          </a:p>
          <a:p>
            <a:pPr indent="0" lvl="0" marL="0" rtl="0" algn="l">
              <a:spcBef>
                <a:spcPts val="940"/>
              </a:spcBef>
              <a:spcAft>
                <a:spcPts val="0"/>
              </a:spcAft>
              <a:buClr>
                <a:schemeClr val="dk1"/>
              </a:buClr>
              <a:buSzPct val="100000"/>
              <a:buNone/>
            </a:pPr>
            <a:r>
              <a:rPr lang="en-US"/>
              <a:t>A single observational unit is stored in multiple tables?</a:t>
            </a:r>
            <a:endParaRPr/>
          </a:p>
          <a:p>
            <a:pPr indent="-342900" lvl="0" marL="342900" rtl="0" algn="l">
              <a:spcBef>
                <a:spcPts val="940"/>
              </a:spcBef>
              <a:spcAft>
                <a:spcPts val="0"/>
              </a:spcAft>
              <a:buClr>
                <a:schemeClr val="dk1"/>
              </a:buClr>
              <a:buSzPct val="100000"/>
              <a:buFont typeface="Arial"/>
              <a:buChar char="•"/>
            </a:pPr>
            <a:r>
              <a:rPr b="0" lang="en-US"/>
              <a:t>Don’t do this!</a:t>
            </a:r>
            <a:endParaRPr/>
          </a:p>
          <a:p>
            <a:pPr indent="0" lvl="0" marL="0" rtl="0" algn="l">
              <a:spcBef>
                <a:spcPts val="940"/>
              </a:spcBef>
              <a:spcAft>
                <a:spcPts val="0"/>
              </a:spcAft>
              <a:buClr>
                <a:schemeClr val="dk1"/>
              </a:buClr>
              <a:buSzPct val="100000"/>
              <a:buNone/>
            </a:pPr>
            <a:r>
              <a:rPr lang="en-US"/>
              <a:t>Repetition of data?</a:t>
            </a:r>
            <a:endParaRPr/>
          </a:p>
          <a:p>
            <a:pPr indent="-342900" lvl="0" marL="342900" rtl="0" algn="l">
              <a:spcBef>
                <a:spcPts val="940"/>
              </a:spcBef>
              <a:spcAft>
                <a:spcPts val="0"/>
              </a:spcAft>
              <a:buClr>
                <a:schemeClr val="dk1"/>
              </a:buClr>
              <a:buSzPct val="100000"/>
              <a:buFont typeface="Arial"/>
              <a:buChar char="•"/>
            </a:pPr>
            <a:r>
              <a:rPr b="0" lang="en-US"/>
              <a:t>Lots!  Artist and song title’s text names.  Which leads us to …</a:t>
            </a:r>
            <a:endParaRPr b="0"/>
          </a:p>
          <a:p>
            <a:pPr indent="0" lvl="0" marL="0" rtl="0" algn="l">
              <a:spcBef>
                <a:spcPts val="940"/>
              </a:spcBef>
              <a:spcAft>
                <a:spcPts val="0"/>
              </a:spcAft>
              <a:buClr>
                <a:schemeClr val="dk1"/>
              </a:buClr>
              <a:buSzPct val="100000"/>
              <a:buNone/>
            </a:pPr>
            <a:r>
              <a:t/>
            </a:r>
            <a:endParaRPr/>
          </a:p>
        </p:txBody>
      </p:sp>
      <p:sp>
        <p:nvSpPr>
          <p:cNvPr id="714" name="Google Shape;714;p6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ON WE GO!  TO RELATIONAL DATABASES &amp; SQL!</a:t>
            </a:r>
            <a:endParaRPr/>
          </a:p>
        </p:txBody>
      </p:sp>
      <p:sp>
        <p:nvSpPr>
          <p:cNvPr id="721" name="Google Shape;721;p63"/>
          <p:cNvSpPr txBox="1"/>
          <p:nvPr>
            <p:ph idx="1" type="body"/>
          </p:nvPr>
        </p:nvSpPr>
        <p:spPr>
          <a:xfrm>
            <a:off x="609600" y="1752601"/>
            <a:ext cx="10160000" cy="4373563"/>
          </a:xfrm>
          <a:prstGeom prst="rect">
            <a:avLst/>
          </a:prstGeom>
          <a:noFill/>
          <a:ln>
            <a:noFill/>
          </a:ln>
        </p:spPr>
        <p:txBody>
          <a:bodyPr anchorCtr="0" anchor="t" bIns="731500" lIns="91425" spcFirstLastPara="1" rIns="91425" wrap="square" tIns="45700">
            <a:normAutofit fontScale="77500" lnSpcReduction="20000"/>
          </a:bodyPr>
          <a:lstStyle/>
          <a:p>
            <a:pPr indent="-457200" lvl="0" marL="457200" rtl="0" algn="l">
              <a:spcBef>
                <a:spcPts val="0"/>
              </a:spcBef>
              <a:spcAft>
                <a:spcPts val="0"/>
              </a:spcAft>
              <a:buClr>
                <a:schemeClr val="dk1"/>
              </a:buClr>
              <a:buSzPct val="100000"/>
              <a:buAutoNum type="arabicPeriod"/>
            </a:pPr>
            <a:r>
              <a:rPr lang="en-US"/>
              <a:t>NumPy: Python Library for Manipulating nD Arrays</a:t>
            </a:r>
            <a:endParaRPr/>
          </a:p>
          <a:p>
            <a:pPr indent="0" lvl="1" marL="457200" rtl="0" algn="l">
              <a:spcBef>
                <a:spcPts val="910"/>
              </a:spcBef>
              <a:spcAft>
                <a:spcPts val="0"/>
              </a:spcAft>
              <a:buSzPct val="100000"/>
              <a:buNone/>
            </a:pPr>
            <a:r>
              <a:rPr b="0" lang="en-US"/>
              <a:t>Multidimensional Arrays, and a variety of operations including Linear Algebra</a:t>
            </a:r>
            <a:endParaRPr/>
          </a:p>
          <a:p>
            <a:pPr indent="0" lvl="1" marL="457200" rtl="0" algn="l">
              <a:spcBef>
                <a:spcPts val="310"/>
              </a:spcBef>
              <a:spcAft>
                <a:spcPts val="0"/>
              </a:spcAft>
              <a:buSzPct val="100000"/>
              <a:buNone/>
            </a:pPr>
            <a:r>
              <a:t/>
            </a:r>
            <a:endParaRPr/>
          </a:p>
          <a:p>
            <a:pPr indent="-457200" lvl="0" marL="457200" rtl="0" algn="l">
              <a:spcBef>
                <a:spcPts val="310"/>
              </a:spcBef>
              <a:spcAft>
                <a:spcPts val="0"/>
              </a:spcAft>
              <a:buClr>
                <a:schemeClr val="dk1"/>
              </a:buClr>
              <a:buSzPct val="100000"/>
              <a:buAutoNum type="arabicPeriod"/>
            </a:pPr>
            <a:r>
              <a:rPr lang="en-US"/>
              <a:t>Pandas: Python Library for Manipulating Tabular Data, &amp; Tidy Data</a:t>
            </a:r>
            <a:endParaRPr/>
          </a:p>
          <a:p>
            <a:pPr indent="0" lvl="1" marL="457200" rtl="0" algn="l">
              <a:spcBef>
                <a:spcPts val="910"/>
              </a:spcBef>
              <a:spcAft>
                <a:spcPts val="0"/>
              </a:spcAft>
              <a:buSzPct val="100000"/>
              <a:buNone/>
            </a:pPr>
            <a:r>
              <a:rPr lang="en-US"/>
              <a:t>Series, Tables (also called </a:t>
            </a:r>
            <a:r>
              <a:rPr b="1" lang="en-US"/>
              <a:t>DataFrames</a:t>
            </a:r>
            <a:r>
              <a:rPr lang="en-US"/>
              <a:t>)</a:t>
            </a:r>
            <a:endParaRPr/>
          </a:p>
          <a:p>
            <a:pPr indent="0" lvl="1" marL="457200" rtl="0" algn="l">
              <a:spcBef>
                <a:spcPts val="310"/>
              </a:spcBef>
              <a:spcAft>
                <a:spcPts val="0"/>
              </a:spcAft>
              <a:buSzPct val="100000"/>
              <a:buNone/>
            </a:pPr>
            <a:r>
              <a:rPr lang="en-US"/>
              <a:t>Many operations to manipulate and combine tables/series</a:t>
            </a:r>
            <a:endParaRPr/>
          </a:p>
          <a:p>
            <a:pPr indent="0" lvl="1" marL="457200" rtl="0" algn="l">
              <a:spcBef>
                <a:spcPts val="310"/>
              </a:spcBef>
              <a:spcAft>
                <a:spcPts val="0"/>
              </a:spcAft>
              <a:buSzPct val="100000"/>
              <a:buNone/>
            </a:pPr>
            <a:r>
              <a:t/>
            </a:r>
            <a:endParaRPr/>
          </a:p>
          <a:p>
            <a:pPr indent="-457200" lvl="0" marL="457200" rtl="0" algn="l">
              <a:spcBef>
                <a:spcPts val="310"/>
              </a:spcBef>
              <a:spcAft>
                <a:spcPts val="0"/>
              </a:spcAft>
              <a:buClr>
                <a:schemeClr val="dk2"/>
              </a:buClr>
              <a:buSzPct val="100000"/>
              <a:buAutoNum type="arabicPeriod"/>
            </a:pPr>
            <a:r>
              <a:rPr lang="en-US">
                <a:solidFill>
                  <a:schemeClr val="dk2"/>
                </a:solidFill>
              </a:rPr>
              <a:t>Relational Databases</a:t>
            </a:r>
            <a:endParaRPr/>
          </a:p>
          <a:p>
            <a:pPr indent="0" lvl="1" marL="457200" rtl="0" algn="l">
              <a:spcBef>
                <a:spcPts val="910"/>
              </a:spcBef>
              <a:spcAft>
                <a:spcPts val="0"/>
              </a:spcAft>
              <a:buSzPct val="100000"/>
              <a:buNone/>
            </a:pPr>
            <a:r>
              <a:rPr lang="en-US">
                <a:solidFill>
                  <a:schemeClr val="dk2"/>
                </a:solidFill>
              </a:rPr>
              <a:t>Tables/Relations, and SQL (similar to Pandas operations)</a:t>
            </a:r>
            <a:endParaRPr/>
          </a:p>
          <a:p>
            <a:pPr indent="0" lvl="1" marL="457200" rtl="0" algn="l">
              <a:spcBef>
                <a:spcPts val="310"/>
              </a:spcBef>
              <a:spcAft>
                <a:spcPts val="0"/>
              </a:spcAft>
              <a:buSzPct val="100000"/>
              <a:buNone/>
            </a:pPr>
            <a:r>
              <a:t/>
            </a:r>
            <a:endParaRPr/>
          </a:p>
          <a:p>
            <a:pPr indent="0" lvl="0" marL="0" rtl="0" algn="l">
              <a:spcBef>
                <a:spcPts val="310"/>
              </a:spcBef>
              <a:spcAft>
                <a:spcPts val="0"/>
              </a:spcAft>
              <a:buClr>
                <a:schemeClr val="dk1"/>
              </a:buClr>
              <a:buSzPct val="100000"/>
              <a:buNone/>
            </a:pPr>
            <a:r>
              <a:rPr lang="en-US"/>
              <a:t>4.    Apache Spark</a:t>
            </a:r>
            <a:endParaRPr/>
          </a:p>
          <a:p>
            <a:pPr indent="0" lvl="1" marL="274320" rtl="0" algn="l">
              <a:spcBef>
                <a:spcPts val="910"/>
              </a:spcBef>
              <a:spcAft>
                <a:spcPts val="0"/>
              </a:spcAft>
              <a:buSzPct val="100000"/>
              <a:buNone/>
            </a:pPr>
            <a:r>
              <a:rPr lang="en-US"/>
              <a:t>   Sets of objects or key-value pairs </a:t>
            </a:r>
            <a:endParaRPr/>
          </a:p>
          <a:p>
            <a:pPr indent="0" lvl="1" marL="274320" rtl="0" algn="l">
              <a:spcBef>
                <a:spcPts val="310"/>
              </a:spcBef>
              <a:spcAft>
                <a:spcPts val="0"/>
              </a:spcAft>
              <a:buSzPct val="100000"/>
              <a:buNone/>
            </a:pPr>
            <a:r>
              <a:rPr lang="en-US"/>
              <a:t>   MapReduce and SQL-like operations</a:t>
            </a:r>
            <a:endParaRPr/>
          </a:p>
        </p:txBody>
      </p:sp>
      <p:sp>
        <p:nvSpPr>
          <p:cNvPr id="722" name="Google Shape;722;p6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TODAY’S LECTURE</a:t>
            </a:r>
            <a:endParaRPr/>
          </a:p>
        </p:txBody>
      </p:sp>
      <p:sp>
        <p:nvSpPr>
          <p:cNvPr id="729" name="Google Shape;729;p64"/>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Relational data:</a:t>
            </a:r>
            <a:endParaRPr/>
          </a:p>
          <a:p>
            <a:pPr indent="-342900" lvl="0" marL="342900" rtl="0" algn="l">
              <a:spcBef>
                <a:spcPts val="1000"/>
              </a:spcBef>
              <a:spcAft>
                <a:spcPts val="0"/>
              </a:spcAft>
              <a:buClr>
                <a:schemeClr val="dk1"/>
              </a:buClr>
              <a:buSzPts val="2000"/>
              <a:buFont typeface="Arial"/>
              <a:buChar char="•"/>
            </a:pPr>
            <a:r>
              <a:rPr b="0" lang="en-US"/>
              <a:t>What is a relation, and how do they interact?</a:t>
            </a:r>
            <a:endParaRPr/>
          </a:p>
          <a:p>
            <a:pPr indent="0" lvl="0" marL="0" rtl="0" algn="l">
              <a:spcBef>
                <a:spcPts val="1000"/>
              </a:spcBef>
              <a:spcAft>
                <a:spcPts val="0"/>
              </a:spcAft>
              <a:buClr>
                <a:schemeClr val="dk1"/>
              </a:buClr>
              <a:buSzPts val="2000"/>
              <a:buNone/>
            </a:pPr>
            <a:r>
              <a:rPr lang="en-US"/>
              <a:t>Querying databases:</a:t>
            </a:r>
            <a:endParaRPr/>
          </a:p>
          <a:p>
            <a:pPr indent="-342900" lvl="0" marL="342900" rtl="0" algn="l">
              <a:spcBef>
                <a:spcPts val="1000"/>
              </a:spcBef>
              <a:spcAft>
                <a:spcPts val="0"/>
              </a:spcAft>
              <a:buClr>
                <a:schemeClr val="dk1"/>
              </a:buClr>
              <a:buSzPts val="2000"/>
              <a:buFont typeface="Arial"/>
              <a:buChar char="•"/>
            </a:pPr>
            <a:r>
              <a:rPr b="0" lang="en-US"/>
              <a:t>SQL</a:t>
            </a:r>
            <a:endParaRPr/>
          </a:p>
          <a:p>
            <a:pPr indent="-342900" lvl="0" marL="342900" rtl="0" algn="l">
              <a:spcBef>
                <a:spcPts val="1000"/>
              </a:spcBef>
              <a:spcAft>
                <a:spcPts val="0"/>
              </a:spcAft>
              <a:buClr>
                <a:schemeClr val="dk1"/>
              </a:buClr>
              <a:buSzPts val="2000"/>
              <a:buFont typeface="Arial"/>
              <a:buChar char="•"/>
            </a:pPr>
            <a:r>
              <a:rPr b="0" lang="en-US"/>
              <a:t>SQLite</a:t>
            </a:r>
            <a:endParaRPr/>
          </a:p>
          <a:p>
            <a:pPr indent="-342900" lvl="0" marL="342900" rtl="0" algn="l">
              <a:spcBef>
                <a:spcPts val="1000"/>
              </a:spcBef>
              <a:spcAft>
                <a:spcPts val="0"/>
              </a:spcAft>
              <a:buClr>
                <a:schemeClr val="dk1"/>
              </a:buClr>
              <a:buSzPts val="2000"/>
              <a:buFont typeface="Arial"/>
              <a:buChar char="•"/>
            </a:pPr>
            <a:r>
              <a:rPr b="0" lang="en-US"/>
              <a:t>How does this relate to </a:t>
            </a:r>
            <a:r>
              <a:rPr b="0" lang="en-US">
                <a:latin typeface="Courier"/>
                <a:ea typeface="Courier"/>
                <a:cs typeface="Courier"/>
                <a:sym typeface="Courier"/>
              </a:rPr>
              <a:t>pandas</a:t>
            </a:r>
            <a:r>
              <a:rPr b="0" lang="en-US"/>
              <a:t>?</a:t>
            </a:r>
            <a:endParaRPr/>
          </a:p>
          <a:p>
            <a:pPr indent="0" lvl="0" marL="0" rtl="0" algn="l">
              <a:spcBef>
                <a:spcPts val="1000"/>
              </a:spcBef>
              <a:spcAft>
                <a:spcPts val="0"/>
              </a:spcAft>
              <a:buClr>
                <a:schemeClr val="dk1"/>
              </a:buClr>
              <a:buSzPts val="2000"/>
              <a:buNone/>
            </a:pPr>
            <a:r>
              <a:rPr lang="en-US"/>
              <a:t>Joins</a:t>
            </a:r>
            <a:endParaRPr/>
          </a:p>
        </p:txBody>
      </p:sp>
      <p:sp>
        <p:nvSpPr>
          <p:cNvPr id="730" name="Google Shape;730;p6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31" name="Google Shape;731;p64"/>
          <p:cNvSpPr txBox="1"/>
          <p:nvPr/>
        </p:nvSpPr>
        <p:spPr>
          <a:xfrm>
            <a:off x="5827548" y="6534436"/>
            <a:ext cx="6019436"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7F7F7F"/>
                </a:solidFill>
                <a:latin typeface="Arial"/>
                <a:ea typeface="Arial"/>
                <a:cs typeface="Arial"/>
                <a:sym typeface="Arial"/>
              </a:rPr>
              <a:t>Thanks to Zico Kolter for some structure for this lecture!</a:t>
            </a:r>
            <a:endParaRPr/>
          </a:p>
        </p:txBody>
      </p:sp>
      <p:pic>
        <p:nvPicPr>
          <p:cNvPr id="732" name="Google Shape;732;p64"/>
          <p:cNvPicPr preferRelativeResize="0"/>
          <p:nvPr/>
        </p:nvPicPr>
        <p:blipFill rotWithShape="1">
          <a:blip r:embed="rId3">
            <a:alphaModFix/>
          </a:blip>
          <a:srcRect b="0" l="0" r="0" t="0"/>
          <a:stretch/>
        </p:blipFill>
        <p:spPr>
          <a:xfrm>
            <a:off x="7748777" y="1344329"/>
            <a:ext cx="3437807" cy="3966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RELATION</a:t>
            </a:r>
            <a:endParaRPr/>
          </a:p>
        </p:txBody>
      </p:sp>
      <p:sp>
        <p:nvSpPr>
          <p:cNvPr id="738" name="Google Shape;738;p65"/>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Simplest relation: a table aka tabular data full of </a:t>
            </a:r>
            <a:r>
              <a:rPr lang="en-US">
                <a:solidFill>
                  <a:schemeClr val="dk2"/>
                </a:solidFill>
              </a:rPr>
              <a:t>unique</a:t>
            </a:r>
            <a:r>
              <a:rPr lang="en-US"/>
              <a:t> tuples</a:t>
            </a:r>
            <a:endParaRPr/>
          </a:p>
        </p:txBody>
      </p:sp>
      <p:sp>
        <p:nvSpPr>
          <p:cNvPr id="739" name="Google Shape;739;p6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740" name="Google Shape;740;p65"/>
          <p:cNvGraphicFramePr/>
          <p:nvPr/>
        </p:nvGraphicFramePr>
        <p:xfrm>
          <a:off x="5458111" y="3460612"/>
          <a:ext cx="3000000" cy="3000000"/>
        </p:xfrm>
        <a:graphic>
          <a:graphicData uri="http://schemas.openxmlformats.org/drawingml/2006/table">
            <a:tbl>
              <a:tblPr bandRow="1" firstRow="1">
                <a:noFill/>
                <a:tableStyleId>{E6CF6A41-BDCD-44B1-963D-E83B64F01F32}</a:tableStyleId>
              </a:tblPr>
              <a:tblGrid>
                <a:gridCol w="1035775"/>
                <a:gridCol w="1035775"/>
                <a:gridCol w="1035775"/>
                <a:gridCol w="1035775"/>
              </a:tblGrid>
              <a:tr h="4251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r>
              <a:tr h="4251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r>
              <a:tr h="4251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r>
            </a:tbl>
          </a:graphicData>
        </a:graphic>
      </p:graphicFrame>
      <p:cxnSp>
        <p:nvCxnSpPr>
          <p:cNvPr id="741" name="Google Shape;741;p65"/>
          <p:cNvCxnSpPr/>
          <p:nvPr/>
        </p:nvCxnSpPr>
        <p:spPr>
          <a:xfrm>
            <a:off x="4153969" y="3652572"/>
            <a:ext cx="1019331"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sp>
        <p:nvSpPr>
          <p:cNvPr id="742" name="Google Shape;742;p65"/>
          <p:cNvSpPr txBox="1"/>
          <p:nvPr/>
        </p:nvSpPr>
        <p:spPr>
          <a:xfrm>
            <a:off x="2909785" y="3490593"/>
            <a:ext cx="1139252"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dk1"/>
                </a:solidFill>
                <a:latin typeface="Arial"/>
                <a:ea typeface="Arial"/>
                <a:cs typeface="Arial"/>
                <a:sym typeface="Arial"/>
              </a:rPr>
              <a:t>Labels</a:t>
            </a:r>
            <a:endParaRPr/>
          </a:p>
        </p:txBody>
      </p:sp>
      <p:cxnSp>
        <p:nvCxnSpPr>
          <p:cNvPr id="743" name="Google Shape;743;p65"/>
          <p:cNvCxnSpPr/>
          <p:nvPr/>
        </p:nvCxnSpPr>
        <p:spPr>
          <a:xfrm>
            <a:off x="4153969" y="4064365"/>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sp>
        <p:nvSpPr>
          <p:cNvPr id="744" name="Google Shape;744;p65"/>
          <p:cNvSpPr txBox="1"/>
          <p:nvPr/>
        </p:nvSpPr>
        <p:spPr>
          <a:xfrm>
            <a:off x="2258519" y="4338792"/>
            <a:ext cx="1790519"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accent3"/>
                </a:solidFill>
                <a:latin typeface="Arial"/>
                <a:ea typeface="Arial"/>
                <a:cs typeface="Arial"/>
                <a:sym typeface="Arial"/>
              </a:rPr>
              <a:t>Observations</a:t>
            </a:r>
            <a:endParaRPr/>
          </a:p>
          <a:p>
            <a:pPr indent="0" lvl="0" marL="0" marR="0" rtl="0" algn="r">
              <a:spcBef>
                <a:spcPts val="0"/>
              </a:spcBef>
              <a:spcAft>
                <a:spcPts val="0"/>
              </a:spcAft>
              <a:buNone/>
            </a:pPr>
            <a:r>
              <a:rPr lang="en-US" sz="1800">
                <a:solidFill>
                  <a:schemeClr val="accent3"/>
                </a:solidFill>
                <a:latin typeface="Arial"/>
                <a:ea typeface="Arial"/>
                <a:cs typeface="Arial"/>
                <a:sym typeface="Arial"/>
              </a:rPr>
              <a:t>(called tuples)</a:t>
            </a:r>
            <a:endParaRPr/>
          </a:p>
        </p:txBody>
      </p:sp>
      <p:cxnSp>
        <p:nvCxnSpPr>
          <p:cNvPr id="745" name="Google Shape;745;p65"/>
          <p:cNvCxnSpPr/>
          <p:nvPr/>
        </p:nvCxnSpPr>
        <p:spPr>
          <a:xfrm>
            <a:off x="4153969" y="4449945"/>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cxnSp>
        <p:nvCxnSpPr>
          <p:cNvPr id="746" name="Google Shape;746;p65"/>
          <p:cNvCxnSpPr/>
          <p:nvPr/>
        </p:nvCxnSpPr>
        <p:spPr>
          <a:xfrm>
            <a:off x="4153969" y="4865506"/>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cxnSp>
        <p:nvCxnSpPr>
          <p:cNvPr id="747" name="Google Shape;747;p65"/>
          <p:cNvCxnSpPr/>
          <p:nvPr/>
        </p:nvCxnSpPr>
        <p:spPr>
          <a:xfrm>
            <a:off x="4153969" y="5281066"/>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cxnSp>
        <p:nvCxnSpPr>
          <p:cNvPr id="748" name="Google Shape;748;p65"/>
          <p:cNvCxnSpPr/>
          <p:nvPr/>
        </p:nvCxnSpPr>
        <p:spPr>
          <a:xfrm>
            <a:off x="5802887"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cxnSp>
        <p:nvCxnSpPr>
          <p:cNvPr id="749" name="Google Shape;749;p65"/>
          <p:cNvCxnSpPr/>
          <p:nvPr/>
        </p:nvCxnSpPr>
        <p:spPr>
          <a:xfrm>
            <a:off x="8008045"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cxnSp>
        <p:nvCxnSpPr>
          <p:cNvPr id="750" name="Google Shape;750;p65"/>
          <p:cNvCxnSpPr/>
          <p:nvPr/>
        </p:nvCxnSpPr>
        <p:spPr>
          <a:xfrm>
            <a:off x="6905466"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sp>
        <p:nvSpPr>
          <p:cNvPr id="751" name="Google Shape;751;p65"/>
          <p:cNvSpPr txBox="1"/>
          <p:nvPr/>
        </p:nvSpPr>
        <p:spPr>
          <a:xfrm>
            <a:off x="6551636" y="2250930"/>
            <a:ext cx="195603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accent5"/>
                </a:solidFill>
                <a:latin typeface="Arial"/>
                <a:ea typeface="Arial"/>
                <a:cs typeface="Arial"/>
                <a:sym typeface="Arial"/>
              </a:rPr>
              <a:t>Variables</a:t>
            </a:r>
            <a:endParaRPr/>
          </a:p>
          <a:p>
            <a:pPr indent="0" lvl="0" marL="0" marR="0" rtl="0" algn="ctr">
              <a:spcBef>
                <a:spcPts val="0"/>
              </a:spcBef>
              <a:spcAft>
                <a:spcPts val="0"/>
              </a:spcAft>
              <a:buNone/>
            </a:pPr>
            <a:r>
              <a:rPr lang="en-US" sz="1800">
                <a:solidFill>
                  <a:schemeClr val="accent5"/>
                </a:solidFill>
                <a:latin typeface="Arial"/>
                <a:ea typeface="Arial"/>
                <a:cs typeface="Arial"/>
                <a:sym typeface="Arial"/>
              </a:rPr>
              <a:t>(called attributes)</a:t>
            </a:r>
            <a:endParaRPr/>
          </a:p>
        </p:txBody>
      </p:sp>
      <p:cxnSp>
        <p:nvCxnSpPr>
          <p:cNvPr id="752" name="Google Shape;752;p65"/>
          <p:cNvCxnSpPr/>
          <p:nvPr/>
        </p:nvCxnSpPr>
        <p:spPr>
          <a:xfrm>
            <a:off x="9110623"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WHERE DOES THIS BREAK DOWN?</a:t>
            </a:r>
            <a:endParaRPr/>
          </a:p>
        </p:txBody>
      </p:sp>
      <p:sp>
        <p:nvSpPr>
          <p:cNvPr id="758" name="Google Shape;758;p66"/>
          <p:cNvSpPr txBox="1"/>
          <p:nvPr>
            <p:ph idx="1" type="body"/>
          </p:nvPr>
        </p:nvSpPr>
        <p:spPr>
          <a:xfrm>
            <a:off x="609600" y="1752601"/>
            <a:ext cx="3906644"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What’s wrong with our last example???</a:t>
            </a:r>
            <a:endParaRPr/>
          </a:p>
          <a:p>
            <a:pPr indent="-182880" lvl="1" marL="457200" rtl="0" algn="l">
              <a:spcBef>
                <a:spcPts val="1000"/>
              </a:spcBef>
              <a:spcAft>
                <a:spcPts val="0"/>
              </a:spcAft>
              <a:buSzPts val="2000"/>
              <a:buChar char="•"/>
            </a:pPr>
            <a:r>
              <a:rPr lang="en-US"/>
              <a:t>Lots of duplicated data</a:t>
            </a:r>
            <a:endParaRPr/>
          </a:p>
          <a:p>
            <a:pPr indent="0" lvl="0" marL="0" rtl="0" algn="l">
              <a:spcBef>
                <a:spcPts val="400"/>
              </a:spcBef>
              <a:spcAft>
                <a:spcPts val="0"/>
              </a:spcAft>
              <a:buClr>
                <a:schemeClr val="dk1"/>
              </a:buClr>
              <a:buSzPts val="2000"/>
              <a:buNone/>
            </a:pPr>
            <a:r>
              <a:rPr lang="en-US"/>
              <a:t>What happens if we add years?</a:t>
            </a:r>
            <a:endParaRPr/>
          </a:p>
          <a:p>
            <a:pPr indent="-182880" lvl="1" marL="457200" rtl="0" algn="l">
              <a:spcBef>
                <a:spcPts val="1000"/>
              </a:spcBef>
              <a:spcAft>
                <a:spcPts val="0"/>
              </a:spcAft>
              <a:buSzPts val="2000"/>
              <a:buChar char="•"/>
            </a:pPr>
            <a:r>
              <a:rPr lang="en-US"/>
              <a:t>Need to be able to have different units of observation or different views!</a:t>
            </a:r>
            <a:endParaRPr/>
          </a:p>
          <a:p>
            <a:pPr indent="0" lvl="0" marL="0" rtl="0" algn="l">
              <a:spcBef>
                <a:spcPts val="400"/>
              </a:spcBef>
              <a:spcAft>
                <a:spcPts val="0"/>
              </a:spcAft>
              <a:buClr>
                <a:schemeClr val="dk1"/>
              </a:buClr>
              <a:buSzPts val="2000"/>
              <a:buNone/>
            </a:pPr>
            <a:r>
              <a:rPr lang="en-US"/>
              <a:t>What do we need?</a:t>
            </a:r>
            <a:endParaRPr/>
          </a:p>
          <a:p>
            <a:pPr indent="-182880" lvl="1" marL="457200" rtl="0" algn="l">
              <a:spcBef>
                <a:spcPts val="1000"/>
              </a:spcBef>
              <a:spcAft>
                <a:spcPts val="0"/>
              </a:spcAft>
              <a:buSzPts val="2000"/>
              <a:buChar char="•"/>
            </a:pPr>
            <a:r>
              <a:rPr lang="en-US"/>
              <a:t>Different tables to store different kinds of observations!</a:t>
            </a:r>
            <a:endParaRPr/>
          </a:p>
        </p:txBody>
      </p:sp>
      <p:pic>
        <p:nvPicPr>
          <p:cNvPr id="759" name="Google Shape;759;p66"/>
          <p:cNvPicPr preferRelativeResize="0"/>
          <p:nvPr/>
        </p:nvPicPr>
        <p:blipFill rotWithShape="1">
          <a:blip r:embed="rId3">
            <a:alphaModFix/>
          </a:blip>
          <a:srcRect b="0" l="0" r="0" t="0"/>
          <a:stretch/>
        </p:blipFill>
        <p:spPr>
          <a:xfrm>
            <a:off x="4714874" y="2137727"/>
            <a:ext cx="6879287" cy="3741738"/>
          </a:xfrm>
          <a:prstGeom prst="rect">
            <a:avLst/>
          </a:prstGeom>
          <a:noFill/>
          <a:ln>
            <a:noFill/>
          </a:ln>
        </p:spPr>
      </p:pic>
      <p:sp>
        <p:nvSpPr>
          <p:cNvPr id="760" name="Google Shape;760;p6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PRIMARY KEYS</a:t>
            </a:r>
            <a:endParaRPr/>
          </a:p>
        </p:txBody>
      </p:sp>
      <p:sp>
        <p:nvSpPr>
          <p:cNvPr id="766" name="Google Shape;766;p67"/>
          <p:cNvSpPr txBox="1"/>
          <p:nvPr>
            <p:ph idx="1" type="body"/>
          </p:nvPr>
        </p:nvSpPr>
        <p:spPr>
          <a:xfrm>
            <a:off x="609600" y="5129561"/>
            <a:ext cx="10160000" cy="99660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The primary key is a unique identifier for every tuple in a relation</a:t>
            </a:r>
            <a:endParaRPr/>
          </a:p>
          <a:p>
            <a:pPr indent="-342900" lvl="0" marL="342900" rtl="0" algn="l">
              <a:spcBef>
                <a:spcPts val="1000"/>
              </a:spcBef>
              <a:spcAft>
                <a:spcPts val="0"/>
              </a:spcAft>
              <a:buClr>
                <a:schemeClr val="dk1"/>
              </a:buClr>
              <a:buSzPts val="2000"/>
              <a:buFont typeface="Arial"/>
              <a:buChar char="•"/>
            </a:pPr>
            <a:r>
              <a:rPr lang="en-US"/>
              <a:t>Each tuple has exactly one primary key</a:t>
            </a:r>
            <a:endParaRPr/>
          </a:p>
        </p:txBody>
      </p:sp>
      <p:sp>
        <p:nvSpPr>
          <p:cNvPr id="767" name="Google Shape;767;p6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768" name="Google Shape;768;p67"/>
          <p:cNvGraphicFramePr/>
          <p:nvPr/>
        </p:nvGraphicFramePr>
        <p:xfrm>
          <a:off x="1981200" y="1904950"/>
          <a:ext cx="3000000" cy="3000000"/>
        </p:xfrm>
        <a:graphic>
          <a:graphicData uri="http://schemas.openxmlformats.org/drawingml/2006/table">
            <a:tbl>
              <a:tblPr bandRow="1" firstRow="1">
                <a:noFill/>
                <a:tableStyleId>{E6CF6A41-BDCD-44B1-963D-E83B64F01F32}</a:tableStyleId>
              </a:tblPr>
              <a:tblGrid>
                <a:gridCol w="1006000"/>
                <a:gridCol w="1006000"/>
                <a:gridCol w="1006000"/>
                <a:gridCol w="1006000"/>
                <a:gridCol w="1006000"/>
              </a:tblGrid>
              <a:tr h="4251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c>
                  <a:txBody>
                    <a:bodyPr/>
                    <a:lstStyle/>
                    <a:p>
                      <a:pPr indent="0" lvl="0" marL="0" marR="0" rtl="0" algn="l">
                        <a:spcBef>
                          <a:spcPts val="0"/>
                        </a:spcBef>
                        <a:spcAft>
                          <a:spcPts val="0"/>
                        </a:spcAft>
                        <a:buNone/>
                      </a:pPr>
                      <a:r>
                        <a:rPr lang="en-US" sz="1800"/>
                        <a:t>nat_id</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2</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425150">
                <a:tc>
                  <a:txBody>
                    <a:bodyPr/>
                    <a:lstStyle/>
                    <a:p>
                      <a:pPr indent="0" lvl="0" marL="0" marR="0" rtl="0" algn="l">
                        <a:spcBef>
                          <a:spcPts val="0"/>
                        </a:spcBef>
                        <a:spcAft>
                          <a:spcPts val="0"/>
                        </a:spcAft>
                        <a:buNone/>
                      </a:pPr>
                      <a:r>
                        <a:rPr lang="en-US" sz="1800"/>
                        <a:t>4</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5</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18.1</a:t>
                      </a:r>
                      <a:endParaRPr/>
                    </a:p>
                  </a:txBody>
                  <a:tcPr marT="45725" marB="45725" marR="91450" marL="91450"/>
                </a:tc>
                <a:tc>
                  <a:txBody>
                    <a:bodyPr/>
                    <a:lstStyle/>
                    <a:p>
                      <a:pPr indent="0" lvl="0" marL="0" marR="0" rtl="0" algn="l">
                        <a:spcBef>
                          <a:spcPts val="0"/>
                        </a:spcBef>
                        <a:spcAft>
                          <a:spcPts val="0"/>
                        </a:spcAft>
                        <a:buNone/>
                      </a:pPr>
                      <a:r>
                        <a:rPr lang="en-US" sz="1800"/>
                        <a:t>62.2</a:t>
                      </a:r>
                      <a:endParaRPr/>
                    </a:p>
                  </a:txBody>
                  <a:tcPr marT="45725" marB="45725" marR="91450" marL="91450"/>
                </a:tc>
                <a:tc>
                  <a:txBody>
                    <a:bodyPr/>
                    <a:lstStyle/>
                    <a:p>
                      <a:pPr indent="0" lvl="0" marL="0" marR="0" rtl="0" algn="l">
                        <a:spcBef>
                          <a:spcPts val="0"/>
                        </a:spcBef>
                        <a:spcAft>
                          <a:spcPts val="0"/>
                        </a:spcAft>
                        <a:buNone/>
                      </a:pPr>
                      <a:r>
                        <a:rPr lang="en-US" sz="1800"/>
                        <a:t>176.2</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425150">
                <a:tc>
                  <a:txBody>
                    <a:bodyPr/>
                    <a:lstStyle/>
                    <a:p>
                      <a:pPr indent="0" lvl="0" marL="0" marR="0" rtl="0" algn="l">
                        <a:spcBef>
                          <a:spcPts val="0"/>
                        </a:spcBef>
                        <a:spcAft>
                          <a:spcPts val="0"/>
                        </a:spcAft>
                        <a:buNone/>
                      </a:pPr>
                      <a:r>
                        <a:rPr lang="en-US" sz="1800"/>
                        <a:t>6</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19.6</a:t>
                      </a:r>
                      <a:endParaRPr/>
                    </a:p>
                  </a:txBody>
                  <a:tcPr marT="45725" marB="45725" marR="91450" marL="91450"/>
                </a:tc>
                <a:tc>
                  <a:txBody>
                    <a:bodyPr/>
                    <a:lstStyle/>
                    <a:p>
                      <a:pPr indent="0" lvl="0" marL="0" marR="0" rtl="0" algn="l">
                        <a:spcBef>
                          <a:spcPts val="0"/>
                        </a:spcBef>
                        <a:spcAft>
                          <a:spcPts val="0"/>
                        </a:spcAft>
                        <a:buNone/>
                      </a:pPr>
                      <a:r>
                        <a:rPr lang="en-US" sz="1800"/>
                        <a:t>82.1</a:t>
                      </a:r>
                      <a:endParaRPr/>
                    </a:p>
                  </a:txBody>
                  <a:tcPr marT="45725" marB="45725" marR="91450" marL="91450"/>
                </a:tc>
                <a:tc>
                  <a:txBody>
                    <a:bodyPr/>
                    <a:lstStyle/>
                    <a:p>
                      <a:pPr indent="0" lvl="0" marL="0" marR="0" rtl="0" algn="l">
                        <a:spcBef>
                          <a:spcPts val="0"/>
                        </a:spcBef>
                        <a:spcAft>
                          <a:spcPts val="0"/>
                        </a:spcAft>
                        <a:buNone/>
                      </a:pPr>
                      <a:r>
                        <a:rPr lang="en-US" sz="1800"/>
                        <a:t>180.1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bl>
          </a:graphicData>
        </a:graphic>
      </p:graphicFrame>
      <p:graphicFrame>
        <p:nvGraphicFramePr>
          <p:cNvPr id="769" name="Google Shape;769;p67"/>
          <p:cNvGraphicFramePr/>
          <p:nvPr/>
        </p:nvGraphicFramePr>
        <p:xfrm>
          <a:off x="7325192" y="1904950"/>
          <a:ext cx="3000000" cy="3000000"/>
        </p:xfrm>
        <a:graphic>
          <a:graphicData uri="http://schemas.openxmlformats.org/drawingml/2006/table">
            <a:tbl>
              <a:tblPr bandRow="1" firstRow="1">
                <a:noFill/>
                <a:tableStyleId>{E6CF6A41-BDCD-44B1-963D-E83B64F01F32}</a:tableStyleId>
              </a:tblPr>
              <a:tblGrid>
                <a:gridCol w="1379100"/>
                <a:gridCol w="1379100"/>
              </a:tblGrid>
              <a:tr h="3708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Nationality</a:t>
                      </a:r>
                      <a:endParaRPr/>
                    </a:p>
                  </a:txBody>
                  <a:tcPr marT="45725" marB="45725" marR="91450" marL="91450"/>
                </a:tc>
              </a:tr>
              <a:tr h="370850">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USA</a:t>
                      </a:r>
                      <a:endParaRPr/>
                    </a:p>
                  </a:txBody>
                  <a:tcPr marT="45725" marB="45725" marR="91450" marL="91450"/>
                </a:tc>
              </a:tr>
              <a:tr h="370850">
                <a:tc>
                  <a:txBody>
                    <a:bodyPr/>
                    <a:lstStyle/>
                    <a:p>
                      <a:pPr indent="0" lvl="0" marL="0" marR="0" rtl="0" algn="l">
                        <a:spcBef>
                          <a:spcPts val="0"/>
                        </a:spcBef>
                        <a:spcAft>
                          <a:spcPts val="0"/>
                        </a:spcAft>
                        <a:buNone/>
                      </a:pPr>
                      <a:r>
                        <a:rPr lang="en-US" sz="1800"/>
                        <a:t>2</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Canada</a:t>
                      </a:r>
                      <a:endParaRPr/>
                    </a:p>
                  </a:txBody>
                  <a:tcPr marT="45725" marB="45725" marR="91450" marL="91450"/>
                </a:tc>
              </a:tr>
              <a:tr h="370850">
                <a:tc>
                  <a:txBody>
                    <a:bodyPr/>
                    <a:lstStyle/>
                    <a:p>
                      <a:pPr indent="0" lvl="0" marL="0" marR="0" rtl="0" algn="l">
                        <a:spcBef>
                          <a:spcPts val="0"/>
                        </a:spcBef>
                        <a:spcAft>
                          <a:spcPts val="0"/>
                        </a:spcAft>
                        <a:buNone/>
                      </a:pPr>
                      <a:r>
                        <a:rPr lang="en-US" sz="1800"/>
                        <a:t>3</a:t>
                      </a:r>
                      <a:endParaRPr/>
                    </a:p>
                  </a:txBody>
                  <a:tcPr marT="45725" marB="45725" marR="91450" marL="91450">
                    <a:solidFill>
                      <a:schemeClr val="dk2"/>
                    </a:solidFill>
                  </a:tcPr>
                </a:tc>
                <a:tc>
                  <a:txBody>
                    <a:bodyPr/>
                    <a:lstStyle/>
                    <a:p>
                      <a:pPr indent="0" lvl="0" marL="0" marR="0" rtl="0" algn="l">
                        <a:spcBef>
                          <a:spcPts val="0"/>
                        </a:spcBef>
                        <a:spcAft>
                          <a:spcPts val="0"/>
                        </a:spcAft>
                        <a:buNone/>
                      </a:pPr>
                      <a:r>
                        <a:rPr lang="en-US" sz="1800"/>
                        <a:t>Mexico</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AREN’T THESE CALLED “INDEXES”?</a:t>
            </a:r>
            <a:endParaRPr/>
          </a:p>
        </p:txBody>
      </p:sp>
      <p:sp>
        <p:nvSpPr>
          <p:cNvPr id="775" name="Google Shape;775;p68"/>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Yes, in Pandas; but not in the database world</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For most databases, an “index” is a data structure used to speed up retrieval of specific tuples</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For example, to find all tuples with nat_id = 2:</a:t>
            </a:r>
            <a:endParaRPr/>
          </a:p>
          <a:p>
            <a:pPr indent="-182880" lvl="1" marL="457200" rtl="0" algn="l">
              <a:spcBef>
                <a:spcPts val="1000"/>
              </a:spcBef>
              <a:spcAft>
                <a:spcPts val="0"/>
              </a:spcAft>
              <a:buSzPts val="2000"/>
              <a:buChar char="•"/>
            </a:pPr>
            <a:r>
              <a:rPr lang="en-US"/>
              <a:t>We can either scan the table – O(N)</a:t>
            </a:r>
            <a:endParaRPr/>
          </a:p>
          <a:p>
            <a:pPr indent="-182880" lvl="1" marL="457200" rtl="0" algn="l">
              <a:spcBef>
                <a:spcPts val="400"/>
              </a:spcBef>
              <a:spcAft>
                <a:spcPts val="0"/>
              </a:spcAft>
              <a:buSzPts val="2000"/>
              <a:buChar char="•"/>
            </a:pPr>
            <a:r>
              <a:rPr lang="en-US"/>
              <a:t>Or use an “index” (e.g., binary tree) – O(log N)</a:t>
            </a:r>
            <a:endParaRPr/>
          </a:p>
        </p:txBody>
      </p:sp>
      <p:sp>
        <p:nvSpPr>
          <p:cNvPr id="776" name="Google Shape;776;p6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SD] Database Indexing Flashcards | Quizlet" id="777" name="Google Shape;777;p68"/>
          <p:cNvPicPr preferRelativeResize="0"/>
          <p:nvPr/>
        </p:nvPicPr>
        <p:blipFill rotWithShape="1">
          <a:blip r:embed="rId3">
            <a:alphaModFix/>
          </a:blip>
          <a:srcRect b="0" l="0" r="0" t="0"/>
          <a:stretch/>
        </p:blipFill>
        <p:spPr>
          <a:xfrm>
            <a:off x="7730325" y="4089957"/>
            <a:ext cx="4116659" cy="13202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FOREIGN KEYS</a:t>
            </a:r>
            <a:endParaRPr/>
          </a:p>
        </p:txBody>
      </p:sp>
      <p:sp>
        <p:nvSpPr>
          <p:cNvPr id="783" name="Google Shape;783;p69"/>
          <p:cNvSpPr txBox="1"/>
          <p:nvPr>
            <p:ph idx="1" type="body"/>
          </p:nvPr>
        </p:nvSpPr>
        <p:spPr>
          <a:xfrm>
            <a:off x="609600" y="5073805"/>
            <a:ext cx="10160000" cy="10523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Foreign keys are attributes (columns) that point to a different table’s primary key</a:t>
            </a:r>
            <a:endParaRPr/>
          </a:p>
          <a:p>
            <a:pPr indent="-342900" lvl="0" marL="342900" rtl="0" algn="l">
              <a:spcBef>
                <a:spcPts val="1000"/>
              </a:spcBef>
              <a:spcAft>
                <a:spcPts val="0"/>
              </a:spcAft>
              <a:buClr>
                <a:schemeClr val="dk1"/>
              </a:buClr>
              <a:buSzPts val="2000"/>
              <a:buFont typeface="Arial"/>
              <a:buChar char="•"/>
            </a:pPr>
            <a:r>
              <a:rPr lang="en-US"/>
              <a:t>A table can have multiple foreign keys</a:t>
            </a:r>
            <a:endParaRPr/>
          </a:p>
          <a:p>
            <a:pPr indent="-215900" lvl="0" marL="342900" rtl="0" algn="l">
              <a:spcBef>
                <a:spcPts val="1000"/>
              </a:spcBef>
              <a:spcAft>
                <a:spcPts val="0"/>
              </a:spcAft>
              <a:buClr>
                <a:schemeClr val="dk1"/>
              </a:buClr>
              <a:buSzPts val="2000"/>
              <a:buFont typeface="Arial"/>
              <a:buNone/>
            </a:pPr>
            <a:r>
              <a:t/>
            </a:r>
            <a:endParaRPr/>
          </a:p>
        </p:txBody>
      </p:sp>
      <p:sp>
        <p:nvSpPr>
          <p:cNvPr id="784" name="Google Shape;784;p6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785" name="Google Shape;785;p69"/>
          <p:cNvGraphicFramePr/>
          <p:nvPr/>
        </p:nvGraphicFramePr>
        <p:xfrm>
          <a:off x="1981200" y="1904950"/>
          <a:ext cx="3000000" cy="3000000"/>
        </p:xfrm>
        <a:graphic>
          <a:graphicData uri="http://schemas.openxmlformats.org/drawingml/2006/table">
            <a:tbl>
              <a:tblPr bandRow="1" firstRow="1">
                <a:noFill/>
                <a:tableStyleId>{E6CF6A41-BDCD-44B1-963D-E83B64F01F32}</a:tableStyleId>
              </a:tblPr>
              <a:tblGrid>
                <a:gridCol w="1006000"/>
                <a:gridCol w="1006000"/>
                <a:gridCol w="1006000"/>
                <a:gridCol w="1006000"/>
                <a:gridCol w="1006000"/>
              </a:tblGrid>
              <a:tr h="4251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c>
                  <a:txBody>
                    <a:bodyPr/>
                    <a:lstStyle/>
                    <a:p>
                      <a:pPr indent="0" lvl="0" marL="0" marR="0" rtl="0" algn="l">
                        <a:spcBef>
                          <a:spcPts val="0"/>
                        </a:spcBef>
                        <a:spcAft>
                          <a:spcPts val="0"/>
                        </a:spcAft>
                        <a:buNone/>
                      </a:pPr>
                      <a:r>
                        <a:rPr lang="en-US" sz="1800"/>
                        <a:t>nat_id</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r>
              <a:tr h="4251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solidFill>
                      <a:schemeClr val="dk2"/>
                    </a:solidFill>
                  </a:tcPr>
                </a:tc>
              </a:tr>
              <a:tr h="4251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r>
              <a:tr h="425150">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18.1</a:t>
                      </a:r>
                      <a:endParaRPr/>
                    </a:p>
                  </a:txBody>
                  <a:tcPr marT="45725" marB="45725" marR="91450" marL="91450"/>
                </a:tc>
                <a:tc>
                  <a:txBody>
                    <a:bodyPr/>
                    <a:lstStyle/>
                    <a:p>
                      <a:pPr indent="0" lvl="0" marL="0" marR="0" rtl="0" algn="l">
                        <a:spcBef>
                          <a:spcPts val="0"/>
                        </a:spcBef>
                        <a:spcAft>
                          <a:spcPts val="0"/>
                        </a:spcAft>
                        <a:buNone/>
                      </a:pPr>
                      <a:r>
                        <a:rPr lang="en-US" sz="1800"/>
                        <a:t>62.2</a:t>
                      </a:r>
                      <a:endParaRPr/>
                    </a:p>
                  </a:txBody>
                  <a:tcPr marT="45725" marB="45725" marR="91450" marL="91450"/>
                </a:tc>
                <a:tc>
                  <a:txBody>
                    <a:bodyPr/>
                    <a:lstStyle/>
                    <a:p>
                      <a:pPr indent="0" lvl="0" marL="0" marR="0" rtl="0" algn="l">
                        <a:spcBef>
                          <a:spcPts val="0"/>
                        </a:spcBef>
                        <a:spcAft>
                          <a:spcPts val="0"/>
                        </a:spcAft>
                        <a:buNone/>
                      </a:pPr>
                      <a:r>
                        <a:rPr lang="en-US" sz="1800"/>
                        <a:t>176.2</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solidFill>
                      <a:schemeClr val="dk2"/>
                    </a:solidFill>
                  </a:tcPr>
                </a:tc>
              </a:tr>
              <a:tr h="425150">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19.6</a:t>
                      </a:r>
                      <a:endParaRPr/>
                    </a:p>
                  </a:txBody>
                  <a:tcPr marT="45725" marB="45725" marR="91450" marL="91450"/>
                </a:tc>
                <a:tc>
                  <a:txBody>
                    <a:bodyPr/>
                    <a:lstStyle/>
                    <a:p>
                      <a:pPr indent="0" lvl="0" marL="0" marR="0" rtl="0" algn="l">
                        <a:spcBef>
                          <a:spcPts val="0"/>
                        </a:spcBef>
                        <a:spcAft>
                          <a:spcPts val="0"/>
                        </a:spcAft>
                        <a:buNone/>
                      </a:pPr>
                      <a:r>
                        <a:rPr lang="en-US" sz="1800"/>
                        <a:t>82.1</a:t>
                      </a:r>
                      <a:endParaRPr/>
                    </a:p>
                  </a:txBody>
                  <a:tcPr marT="45725" marB="45725" marR="91450" marL="91450"/>
                </a:tc>
                <a:tc>
                  <a:txBody>
                    <a:bodyPr/>
                    <a:lstStyle/>
                    <a:p>
                      <a:pPr indent="0" lvl="0" marL="0" marR="0" rtl="0" algn="l">
                        <a:spcBef>
                          <a:spcPts val="0"/>
                        </a:spcBef>
                        <a:spcAft>
                          <a:spcPts val="0"/>
                        </a:spcAft>
                        <a:buNone/>
                      </a:pPr>
                      <a:r>
                        <a:rPr lang="en-US" sz="1800"/>
                        <a:t>180.1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solidFill>
                      <a:schemeClr val="dk2"/>
                    </a:solidFill>
                  </a:tcPr>
                </a:tc>
              </a:tr>
            </a:tbl>
          </a:graphicData>
        </a:graphic>
      </p:graphicFrame>
      <p:graphicFrame>
        <p:nvGraphicFramePr>
          <p:cNvPr id="786" name="Google Shape;786;p69"/>
          <p:cNvGraphicFramePr/>
          <p:nvPr/>
        </p:nvGraphicFramePr>
        <p:xfrm>
          <a:off x="7325192" y="1904950"/>
          <a:ext cx="3000000" cy="3000000"/>
        </p:xfrm>
        <a:graphic>
          <a:graphicData uri="http://schemas.openxmlformats.org/drawingml/2006/table">
            <a:tbl>
              <a:tblPr bandRow="1" firstRow="1">
                <a:noFill/>
                <a:tableStyleId>{E6CF6A41-BDCD-44B1-963D-E83B64F01F32}</a:tableStyleId>
              </a:tblPr>
              <a:tblGrid>
                <a:gridCol w="1379100"/>
                <a:gridCol w="1379100"/>
              </a:tblGrid>
              <a:tr h="3708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Nationality</a:t>
                      </a:r>
                      <a:endParaRPr/>
                    </a:p>
                  </a:txBody>
                  <a:tcPr marT="45725" marB="45725" marR="91450" marL="91450"/>
                </a:tc>
              </a:tr>
              <a:tr h="3708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USA</a:t>
                      </a:r>
                      <a:endParaRPr/>
                    </a:p>
                  </a:txBody>
                  <a:tcPr marT="45725" marB="45725" marR="91450" marL="91450"/>
                </a:tc>
              </a:tr>
              <a:tr h="3708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Canada</a:t>
                      </a:r>
                      <a:endParaRPr/>
                    </a:p>
                  </a:txBody>
                  <a:tcPr marT="45725" marB="45725" marR="91450" marL="91450"/>
                </a:tc>
              </a:tr>
              <a:tr h="3708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Mexico</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RELATION SCHEMA</a:t>
            </a:r>
            <a:endParaRPr/>
          </a:p>
        </p:txBody>
      </p:sp>
      <p:sp>
        <p:nvSpPr>
          <p:cNvPr id="792" name="Google Shape;792;p70"/>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A list of all the attribute names, and their </a:t>
            </a:r>
            <a:r>
              <a:rPr i="1" lang="en-US"/>
              <a:t>domains</a:t>
            </a:r>
            <a:endParaRPr/>
          </a:p>
          <a:p>
            <a:pPr indent="-215900" lvl="0" marL="342900" rtl="0" algn="l">
              <a:spcBef>
                <a:spcPts val="1000"/>
              </a:spcBef>
              <a:spcAft>
                <a:spcPts val="0"/>
              </a:spcAft>
              <a:buClr>
                <a:schemeClr val="dk1"/>
              </a:buClr>
              <a:buSzPts val="2000"/>
              <a:buFont typeface="Arial"/>
              <a:buNone/>
            </a:pPr>
            <a:r>
              <a:t/>
            </a:r>
            <a:endParaRPr/>
          </a:p>
        </p:txBody>
      </p:sp>
      <p:sp>
        <p:nvSpPr>
          <p:cNvPr id="793" name="Google Shape;793;p7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94" name="Google Shape;794;p70"/>
          <p:cNvSpPr/>
          <p:nvPr/>
        </p:nvSpPr>
        <p:spPr>
          <a:xfrm>
            <a:off x="4186162" y="4221382"/>
            <a:ext cx="6172200" cy="2636619"/>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None/>
            </a:pPr>
            <a:r>
              <a:rPr b="1" lang="en-US" sz="2000">
                <a:solidFill>
                  <a:srgbClr val="000000"/>
                </a:solidFill>
                <a:latin typeface="Helvetica Neue"/>
                <a:ea typeface="Helvetica Neue"/>
                <a:cs typeface="Helvetica Neue"/>
                <a:sym typeface="Helvetica Neue"/>
              </a:rPr>
              <a:t>create table</a:t>
            </a:r>
            <a:r>
              <a:rPr lang="en-US" sz="2000">
                <a:solidFill>
                  <a:srgbClr val="000000"/>
                </a:solidFill>
                <a:latin typeface="Helvetica Neue"/>
                <a:ea typeface="Helvetica Neue"/>
                <a:cs typeface="Helvetica Neue"/>
                <a:sym typeface="Helvetica Neue"/>
              </a:rPr>
              <a:t> </a:t>
            </a:r>
            <a:r>
              <a:rPr i="1" lang="en-US" sz="2000">
                <a:solidFill>
                  <a:srgbClr val="000000"/>
                </a:solidFill>
                <a:latin typeface="Helvetica Neue"/>
                <a:ea typeface="Helvetica Neue"/>
                <a:cs typeface="Helvetica Neue"/>
                <a:sym typeface="Helvetica Neue"/>
              </a:rPr>
              <a:t>instructor</a:t>
            </a:r>
            <a:r>
              <a:rPr lang="en-US" sz="2000">
                <a:solidFill>
                  <a:srgbClr val="000000"/>
                </a:solidFill>
                <a:latin typeface="Helvetica Neue"/>
                <a:ea typeface="Helvetica Neue"/>
                <a:cs typeface="Helvetica Neue"/>
                <a:sym typeface="Helvetica Neue"/>
              </a:rPr>
              <a:t> (</a:t>
            </a:r>
            <a:endParaRPr/>
          </a:p>
          <a:p>
            <a:pPr indent="-342900" lvl="0" marL="342900" marR="0" rtl="0" algn="l">
              <a:lnSpc>
                <a:spcPct val="90000"/>
              </a:lnSpc>
              <a:spcBef>
                <a:spcPts val="700"/>
              </a:spcBef>
              <a:spcAft>
                <a:spcPts val="0"/>
              </a:spcAft>
              <a:buNone/>
            </a:pPr>
            <a:r>
              <a:rPr i="1" lang="en-US" sz="2000">
                <a:solidFill>
                  <a:srgbClr val="000000"/>
                </a:solidFill>
                <a:latin typeface="Helvetica Neue"/>
                <a:ea typeface="Helvetica Neue"/>
                <a:cs typeface="Helvetica Neue"/>
                <a:sym typeface="Helvetica Neue"/>
              </a:rPr>
              <a:t>	ID</a:t>
            </a:r>
            <a:r>
              <a:rPr lang="en-US" sz="2000">
                <a:solidFill>
                  <a:srgbClr val="000000"/>
                </a:solidFill>
                <a:latin typeface="Helvetica Neue"/>
                <a:ea typeface="Helvetica Neue"/>
                <a:cs typeface="Helvetica Neue"/>
                <a:sym typeface="Helvetica Neue"/>
              </a:rPr>
              <a:t>        </a:t>
            </a:r>
            <a:r>
              <a:rPr b="1" lang="en-US" sz="2000">
                <a:solidFill>
                  <a:srgbClr val="000000"/>
                </a:solidFill>
                <a:latin typeface="Helvetica Neue"/>
                <a:ea typeface="Helvetica Neue"/>
                <a:cs typeface="Helvetica Neue"/>
                <a:sym typeface="Helvetica Neue"/>
              </a:rPr>
              <a:t>char</a:t>
            </a:r>
            <a:r>
              <a:rPr lang="en-US" sz="2000">
                <a:solidFill>
                  <a:srgbClr val="000000"/>
                </a:solidFill>
                <a:latin typeface="Helvetica Neue"/>
                <a:ea typeface="Helvetica Neue"/>
                <a:cs typeface="Helvetica Neue"/>
                <a:sym typeface="Helvetica Neue"/>
              </a:rPr>
              <a:t>(5),</a:t>
            </a:r>
            <a:br>
              <a:rPr lang="en-US" sz="2000">
                <a:solidFill>
                  <a:srgbClr val="000000"/>
                </a:solidFill>
                <a:latin typeface="Helvetica Neue"/>
                <a:ea typeface="Helvetica Neue"/>
                <a:cs typeface="Helvetica Neue"/>
                <a:sym typeface="Helvetica Neue"/>
              </a:rPr>
            </a:br>
            <a:r>
              <a:rPr i="1" lang="en-US" sz="2000">
                <a:solidFill>
                  <a:srgbClr val="000000"/>
                </a:solidFill>
                <a:latin typeface="Helvetica Neue"/>
                <a:ea typeface="Helvetica Neue"/>
                <a:cs typeface="Helvetica Neue"/>
                <a:sym typeface="Helvetica Neue"/>
              </a:rPr>
              <a:t>name   </a:t>
            </a:r>
            <a:r>
              <a:rPr b="1" lang="en-US" sz="2000">
                <a:solidFill>
                  <a:srgbClr val="000000"/>
                </a:solidFill>
                <a:latin typeface="Helvetica Neue"/>
                <a:ea typeface="Helvetica Neue"/>
                <a:cs typeface="Helvetica Neue"/>
                <a:sym typeface="Helvetica Neue"/>
              </a:rPr>
              <a:t>varchar</a:t>
            </a:r>
            <a:r>
              <a:rPr lang="en-US" sz="2000">
                <a:solidFill>
                  <a:srgbClr val="000000"/>
                </a:solidFill>
                <a:latin typeface="Helvetica Neue"/>
                <a:ea typeface="Helvetica Neue"/>
                <a:cs typeface="Helvetica Neue"/>
                <a:sym typeface="Helvetica Neue"/>
              </a:rPr>
              <a:t>(20) </a:t>
            </a:r>
            <a:r>
              <a:rPr b="1" lang="en-US" sz="2000">
                <a:solidFill>
                  <a:srgbClr val="000000"/>
                </a:solidFill>
                <a:latin typeface="Helvetica Neue"/>
                <a:ea typeface="Helvetica Neue"/>
                <a:cs typeface="Helvetica Neue"/>
                <a:sym typeface="Helvetica Neue"/>
              </a:rPr>
              <a:t>not null,</a:t>
            </a:r>
            <a:br>
              <a:rPr b="1" i="1" lang="en-US" sz="2000">
                <a:solidFill>
                  <a:srgbClr val="000000"/>
                </a:solidFill>
                <a:latin typeface="Helvetica Neue"/>
                <a:ea typeface="Helvetica Neue"/>
                <a:cs typeface="Helvetica Neue"/>
                <a:sym typeface="Helvetica Neue"/>
              </a:rPr>
            </a:br>
            <a:r>
              <a:rPr i="1" lang="en-US" sz="2000">
                <a:solidFill>
                  <a:srgbClr val="000000"/>
                </a:solidFill>
                <a:latin typeface="Helvetica Neue"/>
                <a:ea typeface="Helvetica Neue"/>
                <a:cs typeface="Helvetica Neue"/>
                <a:sym typeface="Helvetica Neue"/>
              </a:rPr>
              <a:t>dept_name  </a:t>
            </a:r>
            <a:r>
              <a:rPr b="1" lang="en-US" sz="2000">
                <a:solidFill>
                  <a:srgbClr val="000000"/>
                </a:solidFill>
                <a:latin typeface="Helvetica Neue"/>
                <a:ea typeface="Helvetica Neue"/>
                <a:cs typeface="Helvetica Neue"/>
                <a:sym typeface="Helvetica Neue"/>
              </a:rPr>
              <a:t>varchar</a:t>
            </a:r>
            <a:r>
              <a:rPr lang="en-US" sz="2000">
                <a:solidFill>
                  <a:srgbClr val="000000"/>
                </a:solidFill>
                <a:latin typeface="Helvetica Neue"/>
                <a:ea typeface="Helvetica Neue"/>
                <a:cs typeface="Helvetica Neue"/>
                <a:sym typeface="Helvetica Neue"/>
              </a:rPr>
              <a:t>(20),</a:t>
            </a:r>
            <a:br>
              <a:rPr lang="en-US" sz="2000">
                <a:solidFill>
                  <a:srgbClr val="000000"/>
                </a:solidFill>
                <a:latin typeface="Helvetica Neue"/>
                <a:ea typeface="Helvetica Neue"/>
                <a:cs typeface="Helvetica Neue"/>
                <a:sym typeface="Helvetica Neue"/>
              </a:rPr>
            </a:br>
            <a:r>
              <a:rPr i="1" lang="en-US" sz="2000">
                <a:solidFill>
                  <a:srgbClr val="000000"/>
                </a:solidFill>
                <a:latin typeface="Helvetica Neue"/>
                <a:ea typeface="Helvetica Neue"/>
                <a:cs typeface="Helvetica Neue"/>
                <a:sym typeface="Helvetica Neue"/>
              </a:rPr>
              <a:t>salary</a:t>
            </a:r>
            <a:r>
              <a:rPr lang="en-US" sz="2000">
                <a:solidFill>
                  <a:srgbClr val="000000"/>
                </a:solidFill>
                <a:latin typeface="Helvetica Neue"/>
                <a:ea typeface="Helvetica Neue"/>
                <a:cs typeface="Helvetica Neue"/>
                <a:sym typeface="Helvetica Neue"/>
              </a:rPr>
              <a:t>   </a:t>
            </a:r>
            <a:r>
              <a:rPr b="1" lang="en-US" sz="2000">
                <a:solidFill>
                  <a:srgbClr val="000000"/>
                </a:solidFill>
                <a:latin typeface="Helvetica Neue"/>
                <a:ea typeface="Helvetica Neue"/>
                <a:cs typeface="Helvetica Neue"/>
                <a:sym typeface="Helvetica Neue"/>
              </a:rPr>
              <a:t>numeric</a:t>
            </a:r>
            <a:r>
              <a:rPr lang="en-US" sz="2000">
                <a:solidFill>
                  <a:srgbClr val="000000"/>
                </a:solidFill>
                <a:latin typeface="Helvetica Neue"/>
                <a:ea typeface="Helvetica Neue"/>
                <a:cs typeface="Helvetica Neue"/>
                <a:sym typeface="Helvetica Neue"/>
              </a:rPr>
              <a:t>(8,2),</a:t>
            </a:r>
            <a:endParaRPr/>
          </a:p>
          <a:p>
            <a:pPr indent="-342900" lvl="0" marL="342900" marR="0" rtl="0" algn="l">
              <a:lnSpc>
                <a:spcPct val="90000"/>
              </a:lnSpc>
              <a:spcBef>
                <a:spcPts val="700"/>
              </a:spcBef>
              <a:spcAft>
                <a:spcPts val="0"/>
              </a:spcAft>
              <a:buNone/>
            </a:pPr>
            <a:r>
              <a:rPr b="1" lang="en-US" sz="2000">
                <a:solidFill>
                  <a:srgbClr val="000000"/>
                </a:solidFill>
                <a:latin typeface="Helvetica Neue"/>
                <a:ea typeface="Helvetica Neue"/>
                <a:cs typeface="Helvetica Neue"/>
                <a:sym typeface="Helvetica Neue"/>
              </a:rPr>
              <a:t>     primary key </a:t>
            </a:r>
            <a:r>
              <a:rPr lang="en-US" sz="2000">
                <a:solidFill>
                  <a:srgbClr val="000000"/>
                </a:solidFill>
                <a:latin typeface="Helvetica Neue"/>
                <a:ea typeface="Helvetica Neue"/>
                <a:cs typeface="Helvetica Neue"/>
                <a:sym typeface="Helvetica Neue"/>
              </a:rPr>
              <a:t>(</a:t>
            </a:r>
            <a:r>
              <a:rPr i="1" lang="en-US" sz="2000">
                <a:solidFill>
                  <a:srgbClr val="000000"/>
                </a:solidFill>
                <a:latin typeface="Helvetica Neue"/>
                <a:ea typeface="Helvetica Neue"/>
                <a:cs typeface="Helvetica Neue"/>
                <a:sym typeface="Helvetica Neue"/>
              </a:rPr>
              <a:t>ID</a:t>
            </a:r>
            <a:r>
              <a:rPr lang="en-US" sz="2000">
                <a:solidFill>
                  <a:srgbClr val="000000"/>
                </a:solidFill>
                <a:latin typeface="Helvetica Neue"/>
                <a:ea typeface="Helvetica Neue"/>
                <a:cs typeface="Helvetica Neue"/>
                <a:sym typeface="Helvetica Neue"/>
              </a:rPr>
              <a:t>),</a:t>
            </a:r>
            <a:br>
              <a:rPr lang="en-US" sz="2000">
                <a:solidFill>
                  <a:srgbClr val="000000"/>
                </a:solidFill>
                <a:latin typeface="Helvetica Neue"/>
                <a:ea typeface="Helvetica Neue"/>
                <a:cs typeface="Helvetica Neue"/>
                <a:sym typeface="Helvetica Neue"/>
              </a:rPr>
            </a:br>
            <a:r>
              <a:rPr b="1" lang="en-US" sz="2000">
                <a:solidFill>
                  <a:srgbClr val="000000"/>
                </a:solidFill>
                <a:latin typeface="Helvetica Neue"/>
                <a:ea typeface="Helvetica Neue"/>
                <a:cs typeface="Helvetica Neue"/>
                <a:sym typeface="Helvetica Neue"/>
              </a:rPr>
              <a:t>foreign key </a:t>
            </a:r>
            <a:r>
              <a:rPr i="1" lang="en-US" sz="2000">
                <a:solidFill>
                  <a:srgbClr val="000000"/>
                </a:solidFill>
                <a:latin typeface="Helvetica Neue"/>
                <a:ea typeface="Helvetica Neue"/>
                <a:cs typeface="Helvetica Neue"/>
                <a:sym typeface="Helvetica Neue"/>
              </a:rPr>
              <a:t>(dept_name)</a:t>
            </a:r>
            <a:r>
              <a:rPr lang="en-US" sz="2000">
                <a:solidFill>
                  <a:srgbClr val="000000"/>
                </a:solidFill>
                <a:latin typeface="Helvetica Neue"/>
                <a:ea typeface="Helvetica Neue"/>
                <a:cs typeface="Helvetica Neue"/>
                <a:sym typeface="Helvetica Neue"/>
              </a:rPr>
              <a:t> </a:t>
            </a:r>
            <a:r>
              <a:rPr b="1" lang="en-US" sz="2000">
                <a:solidFill>
                  <a:srgbClr val="000000"/>
                </a:solidFill>
                <a:latin typeface="Helvetica Neue"/>
                <a:ea typeface="Helvetica Neue"/>
                <a:cs typeface="Helvetica Neue"/>
                <a:sym typeface="Helvetica Neue"/>
              </a:rPr>
              <a:t>references </a:t>
            </a:r>
            <a:r>
              <a:rPr i="1" lang="en-US" sz="2000">
                <a:solidFill>
                  <a:srgbClr val="000000"/>
                </a:solidFill>
                <a:latin typeface="Helvetica Neue"/>
                <a:ea typeface="Helvetica Neue"/>
                <a:cs typeface="Helvetica Neue"/>
                <a:sym typeface="Helvetica Neue"/>
              </a:rPr>
              <a:t>department</a:t>
            </a:r>
            <a:endParaRPr sz="2000">
              <a:solidFill>
                <a:srgbClr val="000000"/>
              </a:solidFill>
              <a:latin typeface="Helvetica Neue"/>
              <a:ea typeface="Helvetica Neue"/>
              <a:cs typeface="Helvetica Neue"/>
              <a:sym typeface="Helvetica Neue"/>
            </a:endParaRPr>
          </a:p>
          <a:p>
            <a:pPr indent="-342900" lvl="0" marL="342900" marR="0" rtl="0" algn="l">
              <a:lnSpc>
                <a:spcPct val="90000"/>
              </a:lnSpc>
              <a:spcBef>
                <a:spcPts val="700"/>
              </a:spcBef>
              <a:spcAft>
                <a:spcPts val="0"/>
              </a:spcAft>
              <a:buNone/>
            </a:pPr>
            <a:r>
              <a:rPr lang="en-US" sz="2000">
                <a:solidFill>
                  <a:srgbClr val="000000"/>
                </a:solidFill>
                <a:latin typeface="Helvetica Neue"/>
                <a:ea typeface="Helvetica Neue"/>
                <a:cs typeface="Helvetica Neue"/>
                <a:sym typeface="Helvetica Neue"/>
              </a:rPr>
              <a:t>)</a:t>
            </a:r>
            <a:endParaRPr sz="1800">
              <a:solidFill>
                <a:srgbClr val="000000"/>
              </a:solidFill>
              <a:latin typeface="Helvetica Neue"/>
              <a:ea typeface="Helvetica Neue"/>
              <a:cs typeface="Helvetica Neue"/>
              <a:sym typeface="Helvetica Neue"/>
            </a:endParaRPr>
          </a:p>
        </p:txBody>
      </p:sp>
      <p:sp>
        <p:nvSpPr>
          <p:cNvPr id="795" name="Google Shape;795;p70"/>
          <p:cNvSpPr/>
          <p:nvPr/>
        </p:nvSpPr>
        <p:spPr>
          <a:xfrm>
            <a:off x="609600" y="2282390"/>
            <a:ext cx="5638800" cy="1938992"/>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Helvetica Neue"/>
                <a:ea typeface="Helvetica Neue"/>
                <a:cs typeface="Helvetica Neue"/>
                <a:sym typeface="Helvetica Neue"/>
              </a:rPr>
              <a:t>create table </a:t>
            </a:r>
            <a:r>
              <a:rPr lang="en-US" sz="2000">
                <a:solidFill>
                  <a:schemeClr val="dk1"/>
                </a:solidFill>
                <a:latin typeface="Helvetica Neue"/>
                <a:ea typeface="Helvetica Neue"/>
                <a:cs typeface="Helvetica Neue"/>
                <a:sym typeface="Helvetica Neue"/>
              </a:rPr>
              <a:t>department</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    (dept_name </a:t>
            </a:r>
            <a:r>
              <a:rPr b="1" lang="en-US" sz="2000">
                <a:solidFill>
                  <a:schemeClr val="dk1"/>
                </a:solidFill>
                <a:latin typeface="Helvetica Neue"/>
                <a:ea typeface="Helvetica Neue"/>
                <a:cs typeface="Helvetica Neue"/>
                <a:sym typeface="Helvetica Neue"/>
              </a:rPr>
              <a:t>varchar</a:t>
            </a:r>
            <a:r>
              <a:rPr lang="en-US" sz="2000">
                <a:solidFill>
                  <a:schemeClr val="dk1"/>
                </a:solidFill>
                <a:latin typeface="Helvetica Neue"/>
                <a:ea typeface="Helvetica Neue"/>
                <a:cs typeface="Helvetica Neue"/>
                <a:sym typeface="Helvetica Neue"/>
              </a:rPr>
              <a:t>(20),</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     building </a:t>
            </a:r>
            <a:r>
              <a:rPr b="1" lang="en-US" sz="2000">
                <a:solidFill>
                  <a:schemeClr val="dk1"/>
                </a:solidFill>
                <a:latin typeface="Helvetica Neue"/>
                <a:ea typeface="Helvetica Neue"/>
                <a:cs typeface="Helvetica Neue"/>
                <a:sym typeface="Helvetica Neue"/>
              </a:rPr>
              <a:t>varchar</a:t>
            </a:r>
            <a:r>
              <a:rPr lang="en-US" sz="2000">
                <a:solidFill>
                  <a:schemeClr val="dk1"/>
                </a:solidFill>
                <a:latin typeface="Helvetica Neue"/>
                <a:ea typeface="Helvetica Neue"/>
                <a:cs typeface="Helvetica Neue"/>
                <a:sym typeface="Helvetica Neue"/>
              </a:rPr>
              <a:t>(15),</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     budget </a:t>
            </a:r>
            <a:r>
              <a:rPr b="1" lang="en-US" sz="2000">
                <a:solidFill>
                  <a:schemeClr val="dk1"/>
                </a:solidFill>
                <a:latin typeface="Helvetica Neue"/>
                <a:ea typeface="Helvetica Neue"/>
                <a:cs typeface="Helvetica Neue"/>
                <a:sym typeface="Helvetica Neue"/>
              </a:rPr>
              <a:t>numeric</a:t>
            </a:r>
            <a:r>
              <a:rPr lang="en-US" sz="2000">
                <a:solidFill>
                  <a:schemeClr val="dk1"/>
                </a:solidFill>
                <a:latin typeface="Helvetica Neue"/>
                <a:ea typeface="Helvetica Neue"/>
                <a:cs typeface="Helvetica Neue"/>
                <a:sym typeface="Helvetica Neue"/>
              </a:rPr>
              <a:t>(12,2) check (budget &gt; 0),</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     </a:t>
            </a:r>
            <a:r>
              <a:rPr b="1" lang="en-US" sz="2000">
                <a:solidFill>
                  <a:schemeClr val="dk1"/>
                </a:solidFill>
                <a:latin typeface="Helvetica Neue"/>
                <a:ea typeface="Helvetica Neue"/>
                <a:cs typeface="Helvetica Neue"/>
                <a:sym typeface="Helvetica Neue"/>
              </a:rPr>
              <a:t>primary key </a:t>
            </a:r>
            <a:r>
              <a:rPr lang="en-US" sz="2000">
                <a:solidFill>
                  <a:schemeClr val="dk1"/>
                </a:solidFill>
                <a:latin typeface="Helvetica Neue"/>
                <a:ea typeface="Helvetica Neue"/>
                <a:cs typeface="Helvetica Neue"/>
                <a:sym typeface="Helvetica Neue"/>
              </a:rPr>
              <a:t>(dept_name)</a:t>
            </a:r>
            <a:endParaRPr/>
          </a:p>
          <a:p>
            <a:pPr indent="0" lvl="0" marL="0" marR="0" rtl="0" algn="l">
              <a:spcBef>
                <a:spcPts val="0"/>
              </a:spcBef>
              <a:spcAft>
                <a:spcPts val="0"/>
              </a:spcAft>
              <a:buNone/>
            </a:pPr>
            <a:r>
              <a:rPr lang="en-US" sz="2000">
                <a:solidFill>
                  <a:schemeClr val="dk1"/>
                </a:solidFill>
                <a:latin typeface="Helvetica Neue"/>
                <a:ea typeface="Helvetica Neue"/>
                <a:cs typeface="Helvetica Neue"/>
                <a:sym typeface="Helvetica Neue"/>
              </a:rPr>
              <a:t>    );</a:t>
            </a:r>
            <a:endParaRPr sz="2400">
              <a:solidFill>
                <a:schemeClr val="dk1"/>
              </a:solidFill>
              <a:latin typeface="Helvetica Neue"/>
              <a:ea typeface="Helvetica Neue"/>
              <a:cs typeface="Helvetica Neue"/>
              <a:sym typeface="Helvetica Neue"/>
            </a:endParaRPr>
          </a:p>
        </p:txBody>
      </p:sp>
      <p:sp>
        <p:nvSpPr>
          <p:cNvPr id="796" name="Google Shape;796;p70"/>
          <p:cNvSpPr txBox="1"/>
          <p:nvPr/>
        </p:nvSpPr>
        <p:spPr>
          <a:xfrm>
            <a:off x="8293645" y="2079851"/>
            <a:ext cx="19330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2"/>
                </a:solidFill>
                <a:latin typeface="Arial"/>
                <a:ea typeface="Arial"/>
                <a:cs typeface="Arial"/>
                <a:sym typeface="Arial"/>
              </a:rPr>
              <a:t>SQL Statements </a:t>
            </a:r>
            <a:endParaRPr/>
          </a:p>
          <a:p>
            <a:pPr indent="0" lvl="0" marL="0" marR="0" rtl="0" algn="l">
              <a:spcBef>
                <a:spcPts val="0"/>
              </a:spcBef>
              <a:spcAft>
                <a:spcPts val="0"/>
              </a:spcAft>
              <a:buNone/>
            </a:pPr>
            <a:r>
              <a:rPr i="1" lang="en-US" sz="1800">
                <a:solidFill>
                  <a:schemeClr val="dk2"/>
                </a:solidFill>
                <a:latin typeface="Arial"/>
                <a:ea typeface="Arial"/>
                <a:cs typeface="Arial"/>
                <a:sym typeface="Arial"/>
              </a:rPr>
              <a:t>To create Tables</a:t>
            </a:r>
            <a:endParaRPr/>
          </a:p>
        </p:txBody>
      </p:sp>
      <p:cxnSp>
        <p:nvCxnSpPr>
          <p:cNvPr id="797" name="Google Shape;797;p70"/>
          <p:cNvCxnSpPr>
            <a:stCxn id="796" idx="1"/>
            <a:endCxn id="795" idx="3"/>
          </p:cNvCxnSpPr>
          <p:nvPr/>
        </p:nvCxnSpPr>
        <p:spPr>
          <a:xfrm flipH="1">
            <a:off x="6248545" y="2403017"/>
            <a:ext cx="2045100" cy="849000"/>
          </a:xfrm>
          <a:prstGeom prst="straightConnector1">
            <a:avLst/>
          </a:prstGeom>
          <a:noFill/>
          <a:ln cap="flat" cmpd="sng" w="12700">
            <a:solidFill>
              <a:srgbClr val="777777"/>
            </a:solidFill>
            <a:prstDash val="solid"/>
            <a:round/>
            <a:headEnd len="sm" w="sm" type="none"/>
            <a:tailEnd len="med" w="med" type="triangle"/>
          </a:ln>
        </p:spPr>
      </p:cxnSp>
      <p:cxnSp>
        <p:nvCxnSpPr>
          <p:cNvPr id="798" name="Google Shape;798;p70"/>
          <p:cNvCxnSpPr>
            <a:stCxn id="796" idx="1"/>
            <a:endCxn id="794" idx="0"/>
          </p:cNvCxnSpPr>
          <p:nvPr/>
        </p:nvCxnSpPr>
        <p:spPr>
          <a:xfrm flipH="1">
            <a:off x="7272145" y="2403017"/>
            <a:ext cx="1021500" cy="1818300"/>
          </a:xfrm>
          <a:prstGeom prst="straightConnector1">
            <a:avLst/>
          </a:prstGeom>
          <a:noFill/>
          <a:ln cap="flat" cmpd="sng" w="12700">
            <a:solidFill>
              <a:srgbClr val="77777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SCHEMA DIAGRAMS</a:t>
            </a:r>
            <a:endParaRPr/>
          </a:p>
        </p:txBody>
      </p:sp>
      <p:sp>
        <p:nvSpPr>
          <p:cNvPr id="804" name="Google Shape;804;p71"/>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t/>
            </a:r>
            <a:endParaRPr i="1"/>
          </a:p>
          <a:p>
            <a:pPr indent="-215900" lvl="0" marL="342900" rtl="0" algn="l">
              <a:spcBef>
                <a:spcPts val="1000"/>
              </a:spcBef>
              <a:spcAft>
                <a:spcPts val="0"/>
              </a:spcAft>
              <a:buClr>
                <a:schemeClr val="dk1"/>
              </a:buClr>
              <a:buSzPts val="2000"/>
              <a:buFont typeface="Arial"/>
              <a:buNone/>
            </a:pPr>
            <a:r>
              <a:t/>
            </a:r>
            <a:endParaRPr/>
          </a:p>
        </p:txBody>
      </p:sp>
      <p:sp>
        <p:nvSpPr>
          <p:cNvPr id="805" name="Google Shape;805;p7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allFigures.pdf" id="806" name="Google Shape;806;p71"/>
          <p:cNvPicPr preferRelativeResize="0"/>
          <p:nvPr/>
        </p:nvPicPr>
        <p:blipFill rotWithShape="1">
          <a:blip r:embed="rId3">
            <a:alphaModFix/>
          </a:blip>
          <a:srcRect b="0" l="0" r="0" t="0"/>
          <a:stretch/>
        </p:blipFill>
        <p:spPr>
          <a:xfrm>
            <a:off x="1520543" y="1371600"/>
            <a:ext cx="9150914" cy="548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TODAY/NEXT CLASS</a:t>
            </a:r>
            <a:endParaRPr/>
          </a:p>
        </p:txBody>
      </p:sp>
      <p:sp>
        <p:nvSpPr>
          <p:cNvPr id="162" name="Google Shape;162;p18"/>
          <p:cNvSpPr txBox="1"/>
          <p:nvPr>
            <p:ph idx="1" type="body"/>
          </p:nvPr>
        </p:nvSpPr>
        <p:spPr>
          <a:xfrm>
            <a:off x="609600" y="1752601"/>
            <a:ext cx="10160000" cy="4373563"/>
          </a:xfrm>
          <a:prstGeom prst="rect">
            <a:avLst/>
          </a:prstGeom>
          <a:noFill/>
          <a:ln>
            <a:noFill/>
          </a:ln>
        </p:spPr>
        <p:txBody>
          <a:bodyPr anchorCtr="0" anchor="t" bIns="731500" lIns="91425" spcFirstLastPara="1" rIns="91425" wrap="square" tIns="45700">
            <a:normAutofit/>
          </a:bodyPr>
          <a:lstStyle/>
          <a:p>
            <a:pPr indent="-457200" lvl="0" marL="457200" rtl="0" algn="l">
              <a:spcBef>
                <a:spcPts val="0"/>
              </a:spcBef>
              <a:spcAft>
                <a:spcPts val="0"/>
              </a:spcAft>
              <a:buClr>
                <a:schemeClr val="dk1"/>
              </a:buClr>
              <a:buSzPts val="2000"/>
              <a:buFont typeface="Noto Sans Symbols"/>
              <a:buChar char="▪"/>
            </a:pPr>
            <a:r>
              <a:rPr lang="en-US"/>
              <a:t>Tables</a:t>
            </a:r>
            <a:endParaRPr/>
          </a:p>
          <a:p>
            <a:pPr indent="-457200" lvl="1" marL="914400" rtl="0" algn="l">
              <a:spcBef>
                <a:spcPts val="0"/>
              </a:spcBef>
              <a:spcAft>
                <a:spcPts val="0"/>
              </a:spcAft>
              <a:buClr>
                <a:schemeClr val="dk1"/>
              </a:buClr>
              <a:buSzPts val="2000"/>
              <a:buFont typeface="Noto Sans Symbols"/>
              <a:buChar char="▪"/>
            </a:pPr>
            <a:r>
              <a:rPr lang="en-US"/>
              <a:t>Abstraction</a:t>
            </a:r>
            <a:endParaRPr/>
          </a:p>
          <a:p>
            <a:pPr indent="-457200" lvl="1" marL="914400" rtl="0" algn="l">
              <a:spcBef>
                <a:spcPts val="0"/>
              </a:spcBef>
              <a:spcAft>
                <a:spcPts val="0"/>
              </a:spcAft>
              <a:buClr>
                <a:schemeClr val="dk1"/>
              </a:buClr>
              <a:buSzPts val="2000"/>
              <a:buFont typeface="Noto Sans Symbols"/>
              <a:buChar char="▪"/>
            </a:pPr>
            <a:r>
              <a:rPr lang="en-US"/>
              <a:t>Operations</a:t>
            </a:r>
            <a:endParaRPr/>
          </a:p>
          <a:p>
            <a:pPr indent="-330200" lvl="0" marL="457200" rtl="0" algn="l">
              <a:spcBef>
                <a:spcPts val="0"/>
              </a:spcBef>
              <a:spcAft>
                <a:spcPts val="0"/>
              </a:spcAft>
              <a:buClr>
                <a:schemeClr val="dk1"/>
              </a:buClr>
              <a:buSzPts val="2000"/>
              <a:buFont typeface="Noto Sans Symbols"/>
              <a:buNone/>
            </a:pPr>
            <a:r>
              <a:t/>
            </a:r>
            <a:endParaRPr/>
          </a:p>
          <a:p>
            <a:pPr indent="-457200" lvl="0" marL="457200" rtl="0" algn="l">
              <a:spcBef>
                <a:spcPts val="0"/>
              </a:spcBef>
              <a:spcAft>
                <a:spcPts val="0"/>
              </a:spcAft>
              <a:buClr>
                <a:schemeClr val="dk1"/>
              </a:buClr>
              <a:buSzPts val="2000"/>
              <a:buFont typeface="Noto Sans Symbols"/>
              <a:buChar char="▪"/>
            </a:pPr>
            <a:r>
              <a:rPr lang="en-US"/>
              <a:t>Pandas</a:t>
            </a:r>
            <a:endParaRPr/>
          </a:p>
          <a:p>
            <a:pPr indent="-330200" lvl="0" marL="457200" rtl="0" algn="l">
              <a:spcBef>
                <a:spcPts val="0"/>
              </a:spcBef>
              <a:spcAft>
                <a:spcPts val="0"/>
              </a:spcAft>
              <a:buClr>
                <a:schemeClr val="dk1"/>
              </a:buClr>
              <a:buSzPts val="2000"/>
              <a:buFont typeface="Noto Sans Symbols"/>
              <a:buNone/>
            </a:pPr>
            <a:r>
              <a:t/>
            </a:r>
            <a:endParaRPr/>
          </a:p>
          <a:p>
            <a:pPr indent="-457200" lvl="0" marL="457200" rtl="0" algn="l">
              <a:spcBef>
                <a:spcPts val="0"/>
              </a:spcBef>
              <a:spcAft>
                <a:spcPts val="0"/>
              </a:spcAft>
              <a:buClr>
                <a:schemeClr val="dk1"/>
              </a:buClr>
              <a:buSzPts val="2000"/>
              <a:buFont typeface="Noto Sans Symbols"/>
              <a:buChar char="▪"/>
            </a:pPr>
            <a:r>
              <a:rPr lang="en-US"/>
              <a:t>Tidy Data</a:t>
            </a:r>
            <a:endParaRPr/>
          </a:p>
          <a:p>
            <a:pPr indent="-330200" lvl="0" marL="457200" rtl="0" algn="l">
              <a:spcBef>
                <a:spcPts val="0"/>
              </a:spcBef>
              <a:spcAft>
                <a:spcPts val="0"/>
              </a:spcAft>
              <a:buClr>
                <a:schemeClr val="dk1"/>
              </a:buClr>
              <a:buSzPts val="2000"/>
              <a:buFont typeface="Noto Sans Symbols"/>
              <a:buNone/>
            </a:pPr>
            <a:r>
              <a:t/>
            </a:r>
            <a:endParaRPr/>
          </a:p>
          <a:p>
            <a:pPr indent="-457200" lvl="0" marL="457200" rtl="0" algn="l">
              <a:spcBef>
                <a:spcPts val="0"/>
              </a:spcBef>
              <a:spcAft>
                <a:spcPts val="0"/>
              </a:spcAft>
              <a:buClr>
                <a:schemeClr val="dk1"/>
              </a:buClr>
              <a:buSzPts val="2000"/>
              <a:buFont typeface="Noto Sans Symbols"/>
              <a:buChar char="▪"/>
            </a:pPr>
            <a:r>
              <a:rPr lang="en-US"/>
              <a:t>SQL</a:t>
            </a:r>
            <a:endParaRPr/>
          </a:p>
        </p:txBody>
      </p:sp>
      <p:sp>
        <p:nvSpPr>
          <p:cNvPr id="163" name="Google Shape;163;p1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SEARCHING FOR ELEMENTS</a:t>
            </a:r>
            <a:endParaRPr/>
          </a:p>
        </p:txBody>
      </p:sp>
      <p:sp>
        <p:nvSpPr>
          <p:cNvPr id="812" name="Google Shape;812;p72"/>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Find all people with nationality Canada (nat_id = 2):</a:t>
            </a:r>
            <a:endParaRPr/>
          </a:p>
          <a:p>
            <a:pPr indent="0" lvl="0" marL="0" rtl="0" algn="ctr">
              <a:spcBef>
                <a:spcPts val="1000"/>
              </a:spcBef>
              <a:spcAft>
                <a:spcPts val="0"/>
              </a:spcAft>
              <a:buClr>
                <a:schemeClr val="dk1"/>
              </a:buClr>
              <a:buSzPts val="2000"/>
              <a:buNone/>
            </a:pPr>
            <a:r>
              <a:rPr lang="en-US"/>
              <a:t>??????????????? </a:t>
            </a:r>
            <a:endParaRPr/>
          </a:p>
        </p:txBody>
      </p:sp>
      <p:sp>
        <p:nvSpPr>
          <p:cNvPr id="813" name="Google Shape;813;p7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814" name="Google Shape;814;p72"/>
          <p:cNvGraphicFramePr/>
          <p:nvPr/>
        </p:nvGraphicFramePr>
        <p:xfrm>
          <a:off x="3675088" y="2864321"/>
          <a:ext cx="3000000" cy="3000000"/>
        </p:xfrm>
        <a:graphic>
          <a:graphicData uri="http://schemas.openxmlformats.org/drawingml/2006/table">
            <a:tbl>
              <a:tblPr bandRow="1" firstRow="1">
                <a:noFill/>
                <a:tableStyleId>{E6CF6A41-BDCD-44B1-963D-E83B64F01F32}</a:tableStyleId>
              </a:tblPr>
              <a:tblGrid>
                <a:gridCol w="1006000"/>
                <a:gridCol w="1006000"/>
                <a:gridCol w="1006000"/>
                <a:gridCol w="1006000"/>
                <a:gridCol w="1006000"/>
              </a:tblGrid>
              <a:tr h="4251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c>
                  <a:txBody>
                    <a:bodyPr/>
                    <a:lstStyle/>
                    <a:p>
                      <a:pPr indent="0" lvl="0" marL="0" marR="0" rtl="0" algn="l">
                        <a:spcBef>
                          <a:spcPts val="0"/>
                        </a:spcBef>
                        <a:spcAft>
                          <a:spcPts val="0"/>
                        </a:spcAft>
                        <a:buNone/>
                      </a:pPr>
                      <a:r>
                        <a:rPr lang="en-US" sz="1800"/>
                        <a:t>nat_id</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4251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18.1</a:t>
                      </a:r>
                      <a:endParaRPr/>
                    </a:p>
                  </a:txBody>
                  <a:tcPr marT="45725" marB="45725" marR="91450" marL="91450"/>
                </a:tc>
                <a:tc>
                  <a:txBody>
                    <a:bodyPr/>
                    <a:lstStyle/>
                    <a:p>
                      <a:pPr indent="0" lvl="0" marL="0" marR="0" rtl="0" algn="l">
                        <a:spcBef>
                          <a:spcPts val="0"/>
                        </a:spcBef>
                        <a:spcAft>
                          <a:spcPts val="0"/>
                        </a:spcAft>
                        <a:buNone/>
                      </a:pPr>
                      <a:r>
                        <a:rPr lang="en-US" sz="1800"/>
                        <a:t>62.2</a:t>
                      </a:r>
                      <a:endParaRPr/>
                    </a:p>
                  </a:txBody>
                  <a:tcPr marT="45725" marB="45725" marR="91450" marL="91450"/>
                </a:tc>
                <a:tc>
                  <a:txBody>
                    <a:bodyPr/>
                    <a:lstStyle/>
                    <a:p>
                      <a:pPr indent="0" lvl="0" marL="0" marR="0" rtl="0" algn="l">
                        <a:spcBef>
                          <a:spcPts val="0"/>
                        </a:spcBef>
                        <a:spcAft>
                          <a:spcPts val="0"/>
                        </a:spcAft>
                        <a:buNone/>
                      </a:pPr>
                      <a:r>
                        <a:rPr lang="en-US" sz="1800"/>
                        <a:t>176.2</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425150">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19.6</a:t>
                      </a:r>
                      <a:endParaRPr/>
                    </a:p>
                  </a:txBody>
                  <a:tcPr marT="45725" marB="45725" marR="91450" marL="91450"/>
                </a:tc>
                <a:tc>
                  <a:txBody>
                    <a:bodyPr/>
                    <a:lstStyle/>
                    <a:p>
                      <a:pPr indent="0" lvl="0" marL="0" marR="0" rtl="0" algn="l">
                        <a:spcBef>
                          <a:spcPts val="0"/>
                        </a:spcBef>
                        <a:spcAft>
                          <a:spcPts val="0"/>
                        </a:spcAft>
                        <a:buNone/>
                      </a:pPr>
                      <a:r>
                        <a:rPr lang="en-US" sz="1800"/>
                        <a:t>82.1</a:t>
                      </a:r>
                      <a:endParaRPr/>
                    </a:p>
                  </a:txBody>
                  <a:tcPr marT="45725" marB="45725" marR="91450" marL="91450"/>
                </a:tc>
                <a:tc>
                  <a:txBody>
                    <a:bodyPr/>
                    <a:lstStyle/>
                    <a:p>
                      <a:pPr indent="0" lvl="0" marL="0" marR="0" rtl="0" algn="l">
                        <a:spcBef>
                          <a:spcPts val="0"/>
                        </a:spcBef>
                        <a:spcAft>
                          <a:spcPts val="0"/>
                        </a:spcAft>
                        <a:buNone/>
                      </a:pPr>
                      <a:r>
                        <a:rPr lang="en-US" sz="1800"/>
                        <a:t>180.1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bl>
          </a:graphicData>
        </a:graphic>
      </p:graphicFrame>
      <p:grpSp>
        <p:nvGrpSpPr>
          <p:cNvPr id="815" name="Google Shape;815;p72"/>
          <p:cNvGrpSpPr/>
          <p:nvPr/>
        </p:nvGrpSpPr>
        <p:grpSpPr>
          <a:xfrm>
            <a:off x="5221574" y="5961423"/>
            <a:ext cx="1903751" cy="764498"/>
            <a:chOff x="3697573" y="5961423"/>
            <a:chExt cx="1903751" cy="764498"/>
          </a:xfrm>
        </p:grpSpPr>
        <p:sp>
          <p:nvSpPr>
            <p:cNvPr id="816" name="Google Shape;816;p72"/>
            <p:cNvSpPr txBox="1"/>
            <p:nvPr/>
          </p:nvSpPr>
          <p:spPr>
            <a:xfrm>
              <a:off x="3697573" y="6078236"/>
              <a:ext cx="113925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O(n)</a:t>
              </a:r>
              <a:endParaRPr/>
            </a:p>
          </p:txBody>
        </p:sp>
        <p:pic>
          <p:nvPicPr>
            <p:cNvPr id="817" name="Google Shape;817;p72"/>
            <p:cNvPicPr preferRelativeResize="0"/>
            <p:nvPr/>
          </p:nvPicPr>
          <p:blipFill rotWithShape="1">
            <a:blip r:embed="rId3">
              <a:alphaModFix/>
            </a:blip>
            <a:srcRect b="0" l="0" r="0" t="0"/>
            <a:stretch/>
          </p:blipFill>
          <p:spPr>
            <a:xfrm>
              <a:off x="4836826" y="5961423"/>
              <a:ext cx="764498" cy="76449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INDEXES</a:t>
            </a:r>
            <a:endParaRPr/>
          </a:p>
        </p:txBody>
      </p:sp>
      <p:sp>
        <p:nvSpPr>
          <p:cNvPr id="823" name="Google Shape;823;p73"/>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Like a hidden sorted map of references to a specific attribute (column) in a table; allows O(log n) lookup instead of O(n)</a:t>
            </a:r>
            <a:endParaRPr/>
          </a:p>
        </p:txBody>
      </p:sp>
      <p:sp>
        <p:nvSpPr>
          <p:cNvPr id="824" name="Google Shape;824;p7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825" name="Google Shape;825;p73"/>
          <p:cNvGraphicFramePr/>
          <p:nvPr/>
        </p:nvGraphicFramePr>
        <p:xfrm>
          <a:off x="1840887" y="2684439"/>
          <a:ext cx="3000000" cy="3000000"/>
        </p:xfrm>
        <a:graphic>
          <a:graphicData uri="http://schemas.openxmlformats.org/drawingml/2006/table">
            <a:tbl>
              <a:tblPr bandRow="1" firstRow="1">
                <a:noFill/>
                <a:tableStyleId>{E6CF6A41-BDCD-44B1-963D-E83B64F01F32}</a:tableStyleId>
              </a:tblPr>
              <a:tblGrid>
                <a:gridCol w="1011975"/>
                <a:gridCol w="1011975"/>
                <a:gridCol w="1011975"/>
                <a:gridCol w="1011975"/>
                <a:gridCol w="1011975"/>
                <a:gridCol w="1011975"/>
              </a:tblGrid>
              <a:tr h="425150">
                <a:tc>
                  <a:txBody>
                    <a:bodyPr/>
                    <a:lstStyle/>
                    <a:p>
                      <a:pPr indent="0" lvl="0" marL="0" marR="0" rtl="0" algn="l">
                        <a:spcBef>
                          <a:spcPts val="0"/>
                        </a:spcBef>
                        <a:spcAft>
                          <a:spcPts val="0"/>
                        </a:spcAft>
                        <a:buNone/>
                      </a:pPr>
                      <a:r>
                        <a:rPr lang="en-US" sz="1800"/>
                        <a:t>loc</a:t>
                      </a:r>
                      <a:endParaRPr sz="1800"/>
                    </a:p>
                  </a:txBody>
                  <a:tcPr marT="45725" marB="45725" marR="91450" marL="91450"/>
                </a:tc>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c>
                  <a:txBody>
                    <a:bodyPr/>
                    <a:lstStyle/>
                    <a:p>
                      <a:pPr indent="0" lvl="0" marL="0" marR="0" rtl="0" algn="l">
                        <a:spcBef>
                          <a:spcPts val="0"/>
                        </a:spcBef>
                        <a:spcAft>
                          <a:spcPts val="0"/>
                        </a:spcAft>
                        <a:buNone/>
                      </a:pPr>
                      <a:r>
                        <a:rPr lang="en-US" sz="1800"/>
                        <a:t>nat_id</a:t>
                      </a:r>
                      <a:endParaRPr sz="1800"/>
                    </a:p>
                  </a:txBody>
                  <a:tcPr marT="45725" marB="45725" marR="91450" marL="91450"/>
                </a:tc>
              </a:tr>
              <a:tr h="425150">
                <a:tc>
                  <a:txBody>
                    <a:bodyPr/>
                    <a:lstStyle/>
                    <a:p>
                      <a:pPr indent="0" lvl="0" marL="0" marR="0" rtl="0" algn="l">
                        <a:spcBef>
                          <a:spcPts val="0"/>
                        </a:spcBef>
                        <a:spcAft>
                          <a:spcPts val="0"/>
                        </a:spcAft>
                        <a:buNone/>
                      </a:pPr>
                      <a:r>
                        <a:rPr lang="en-US" sz="1800"/>
                        <a:t>0</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128</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425150">
                <a:tc>
                  <a:txBody>
                    <a:bodyPr/>
                    <a:lstStyle/>
                    <a:p>
                      <a:pPr indent="0" lvl="0" marL="0" marR="0" rtl="0" algn="l">
                        <a:spcBef>
                          <a:spcPts val="0"/>
                        </a:spcBef>
                        <a:spcAft>
                          <a:spcPts val="0"/>
                        </a:spcAft>
                        <a:buNone/>
                      </a:pPr>
                      <a:r>
                        <a:rPr lang="en-US" sz="1800"/>
                        <a:t>256</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425150">
                <a:tc>
                  <a:txBody>
                    <a:bodyPr/>
                    <a:lstStyle/>
                    <a:p>
                      <a:pPr indent="0" lvl="0" marL="0" marR="0" rtl="0" algn="l">
                        <a:spcBef>
                          <a:spcPts val="0"/>
                        </a:spcBef>
                        <a:spcAft>
                          <a:spcPts val="0"/>
                        </a:spcAft>
                        <a:buNone/>
                      </a:pPr>
                      <a:r>
                        <a:rPr lang="en-US" sz="1800"/>
                        <a:t>384</a:t>
                      </a:r>
                      <a:endParaRPr/>
                    </a:p>
                  </a:txBody>
                  <a:tcPr marT="45725" marB="45725" marR="91450" marL="91450"/>
                </a:tc>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512</a:t>
                      </a:r>
                      <a:endParaRPr/>
                    </a:p>
                  </a:txBody>
                  <a:tcPr marT="45725" marB="45725" marR="91450" marL="91450"/>
                </a:tc>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18.1</a:t>
                      </a:r>
                      <a:endParaRPr/>
                    </a:p>
                  </a:txBody>
                  <a:tcPr marT="45725" marB="45725" marR="91450" marL="91450"/>
                </a:tc>
                <a:tc>
                  <a:txBody>
                    <a:bodyPr/>
                    <a:lstStyle/>
                    <a:p>
                      <a:pPr indent="0" lvl="0" marL="0" marR="0" rtl="0" algn="l">
                        <a:spcBef>
                          <a:spcPts val="0"/>
                        </a:spcBef>
                        <a:spcAft>
                          <a:spcPts val="0"/>
                        </a:spcAft>
                        <a:buNone/>
                      </a:pPr>
                      <a:r>
                        <a:rPr lang="en-US" sz="1800"/>
                        <a:t>62.2</a:t>
                      </a:r>
                      <a:endParaRPr/>
                    </a:p>
                  </a:txBody>
                  <a:tcPr marT="45725" marB="45725" marR="91450" marL="91450"/>
                </a:tc>
                <a:tc>
                  <a:txBody>
                    <a:bodyPr/>
                    <a:lstStyle/>
                    <a:p>
                      <a:pPr indent="0" lvl="0" marL="0" marR="0" rtl="0" algn="l">
                        <a:spcBef>
                          <a:spcPts val="0"/>
                        </a:spcBef>
                        <a:spcAft>
                          <a:spcPts val="0"/>
                        </a:spcAft>
                        <a:buNone/>
                      </a:pPr>
                      <a:r>
                        <a:rPr lang="en-US" sz="1800"/>
                        <a:t>176.2</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425150">
                <a:tc>
                  <a:txBody>
                    <a:bodyPr/>
                    <a:lstStyle/>
                    <a:p>
                      <a:pPr indent="0" lvl="0" marL="0" marR="0" rtl="0" algn="l">
                        <a:spcBef>
                          <a:spcPts val="0"/>
                        </a:spcBef>
                        <a:spcAft>
                          <a:spcPts val="0"/>
                        </a:spcAft>
                        <a:buNone/>
                      </a:pPr>
                      <a:r>
                        <a:rPr lang="en-US" sz="1800"/>
                        <a:t>640</a:t>
                      </a:r>
                      <a:endParaRPr/>
                    </a:p>
                  </a:txBody>
                  <a:tcPr marT="45725" marB="45725" marR="91450" marL="91450"/>
                </a:tc>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19.6</a:t>
                      </a:r>
                      <a:endParaRPr/>
                    </a:p>
                  </a:txBody>
                  <a:tcPr marT="45725" marB="45725" marR="91450" marL="91450"/>
                </a:tc>
                <a:tc>
                  <a:txBody>
                    <a:bodyPr/>
                    <a:lstStyle/>
                    <a:p>
                      <a:pPr indent="0" lvl="0" marL="0" marR="0" rtl="0" algn="l">
                        <a:spcBef>
                          <a:spcPts val="0"/>
                        </a:spcBef>
                        <a:spcAft>
                          <a:spcPts val="0"/>
                        </a:spcAft>
                        <a:buNone/>
                      </a:pPr>
                      <a:r>
                        <a:rPr lang="en-US" sz="1800"/>
                        <a:t>82.1</a:t>
                      </a:r>
                      <a:endParaRPr/>
                    </a:p>
                  </a:txBody>
                  <a:tcPr marT="45725" marB="45725" marR="91450" marL="91450"/>
                </a:tc>
                <a:tc>
                  <a:txBody>
                    <a:bodyPr/>
                    <a:lstStyle/>
                    <a:p>
                      <a:pPr indent="0" lvl="0" marL="0" marR="0" rtl="0" algn="l">
                        <a:spcBef>
                          <a:spcPts val="0"/>
                        </a:spcBef>
                        <a:spcAft>
                          <a:spcPts val="0"/>
                        </a:spcAft>
                        <a:buNone/>
                      </a:pPr>
                      <a:r>
                        <a:rPr lang="en-US" sz="1800"/>
                        <a:t>180.1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bl>
          </a:graphicData>
        </a:graphic>
      </p:graphicFrame>
      <p:graphicFrame>
        <p:nvGraphicFramePr>
          <p:cNvPr id="826" name="Google Shape;826;p73"/>
          <p:cNvGraphicFramePr/>
          <p:nvPr/>
        </p:nvGraphicFramePr>
        <p:xfrm>
          <a:off x="8215675" y="2684439"/>
          <a:ext cx="3000000" cy="3000000"/>
        </p:xfrm>
        <a:graphic>
          <a:graphicData uri="http://schemas.openxmlformats.org/drawingml/2006/table">
            <a:tbl>
              <a:tblPr bandRow="1" firstRow="1">
                <a:noFill/>
                <a:tableStyleId>{E6CF6A41-BDCD-44B1-963D-E83B64F01F32}</a:tableStyleId>
              </a:tblPr>
              <a:tblGrid>
                <a:gridCol w="1096775"/>
                <a:gridCol w="1096775"/>
              </a:tblGrid>
              <a:tr h="370850">
                <a:tc>
                  <a:txBody>
                    <a:bodyPr/>
                    <a:lstStyle/>
                    <a:p>
                      <a:pPr indent="0" lvl="0" marL="0" marR="0" rtl="0" algn="l">
                        <a:spcBef>
                          <a:spcPts val="0"/>
                        </a:spcBef>
                        <a:spcAft>
                          <a:spcPts val="0"/>
                        </a:spcAft>
                        <a:buNone/>
                      </a:pPr>
                      <a:r>
                        <a:rPr lang="en-US" sz="1800"/>
                        <a:t>nat_id</a:t>
                      </a:r>
                      <a:endParaRPr sz="1800"/>
                    </a:p>
                  </a:txBody>
                  <a:tcPr marT="45725" marB="45725" marR="91450" marL="91450"/>
                </a:tc>
                <a:tc>
                  <a:txBody>
                    <a:bodyPr/>
                    <a:lstStyle/>
                    <a:p>
                      <a:pPr indent="0" lvl="0" marL="0" marR="0" rtl="0" algn="l">
                        <a:spcBef>
                          <a:spcPts val="0"/>
                        </a:spcBef>
                        <a:spcAft>
                          <a:spcPts val="0"/>
                        </a:spcAft>
                        <a:buNone/>
                      </a:pPr>
                      <a:r>
                        <a:rPr lang="en-US" sz="1800"/>
                        <a:t>locs</a:t>
                      </a:r>
                      <a:endParaRPr sz="1800"/>
                    </a:p>
                  </a:txBody>
                  <a:tcPr marT="45725" marB="45725" marR="91450" marL="91450"/>
                </a:tc>
              </a:tr>
              <a:tr h="6323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0, 384,</a:t>
                      </a:r>
                      <a:r>
                        <a:rPr lang="en-US" sz="1800"/>
                        <a:t> 640</a:t>
                      </a:r>
                      <a:r>
                        <a:rPr lang="en-US" sz="1800"/>
                        <a:t> </a:t>
                      </a:r>
                      <a:endParaRPr/>
                    </a:p>
                  </a:txBody>
                  <a:tcPr marT="45725" marB="45725" marR="91450" marL="91450"/>
                </a:tc>
              </a:tr>
              <a:tr h="3708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128,</a:t>
                      </a:r>
                      <a:r>
                        <a:rPr lang="en-US" sz="1800"/>
                        <a:t> 256</a:t>
                      </a:r>
                      <a:endParaRPr sz="1800"/>
                    </a:p>
                  </a:txBody>
                  <a:tcPr marT="45725" marB="45725" marR="91450" marL="91450"/>
                </a:tc>
              </a:tr>
              <a:tr h="3708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512</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INDEXES</a:t>
            </a:r>
            <a:endParaRPr/>
          </a:p>
        </p:txBody>
      </p:sp>
      <p:sp>
        <p:nvSpPr>
          <p:cNvPr id="832" name="Google Shape;832;p74"/>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Actually implemented with data structures like B-trees</a:t>
            </a:r>
            <a:endParaRPr/>
          </a:p>
          <a:p>
            <a:pPr indent="-342900" lvl="0" marL="342900" rtl="0" algn="l">
              <a:spcBef>
                <a:spcPts val="1000"/>
              </a:spcBef>
              <a:spcAft>
                <a:spcPts val="0"/>
              </a:spcAft>
              <a:buClr>
                <a:schemeClr val="dk1"/>
              </a:buClr>
              <a:buSzPts val="2000"/>
              <a:buFont typeface="Arial"/>
              <a:buChar char="•"/>
            </a:pPr>
            <a:r>
              <a:rPr b="0" lang="en-US"/>
              <a:t>(Take courses like CMSC424 or CMSC420)</a:t>
            </a:r>
            <a:endParaRPr/>
          </a:p>
          <a:p>
            <a:pPr indent="0" lvl="0" marL="0" rtl="0" algn="l">
              <a:spcBef>
                <a:spcPts val="1000"/>
              </a:spcBef>
              <a:spcAft>
                <a:spcPts val="0"/>
              </a:spcAft>
              <a:buClr>
                <a:schemeClr val="dk1"/>
              </a:buClr>
              <a:buSzPts val="2000"/>
              <a:buNone/>
            </a:pPr>
            <a:r>
              <a:rPr lang="en-US"/>
              <a:t>But: indexes are not free</a:t>
            </a:r>
            <a:endParaRPr/>
          </a:p>
          <a:p>
            <a:pPr indent="-342900" lvl="0" marL="342900" rtl="0" algn="l">
              <a:spcBef>
                <a:spcPts val="1000"/>
              </a:spcBef>
              <a:spcAft>
                <a:spcPts val="0"/>
              </a:spcAft>
              <a:buClr>
                <a:schemeClr val="dk1"/>
              </a:buClr>
              <a:buSzPts val="2000"/>
              <a:buFont typeface="Arial"/>
              <a:buChar char="•"/>
            </a:pPr>
            <a:r>
              <a:rPr b="0" lang="en-US"/>
              <a:t>Takes memory to store</a:t>
            </a:r>
            <a:endParaRPr/>
          </a:p>
          <a:p>
            <a:pPr indent="-342900" lvl="0" marL="342900" rtl="0" algn="l">
              <a:spcBef>
                <a:spcPts val="1000"/>
              </a:spcBef>
              <a:spcAft>
                <a:spcPts val="0"/>
              </a:spcAft>
              <a:buClr>
                <a:schemeClr val="dk1"/>
              </a:buClr>
              <a:buSzPts val="2000"/>
              <a:buFont typeface="Arial"/>
              <a:buChar char="•"/>
            </a:pPr>
            <a:r>
              <a:rPr b="0" lang="en-US"/>
              <a:t>Takes time to build</a:t>
            </a:r>
            <a:endParaRPr/>
          </a:p>
          <a:p>
            <a:pPr indent="-342900" lvl="0" marL="342900" rtl="0" algn="l">
              <a:spcBef>
                <a:spcPts val="1000"/>
              </a:spcBef>
              <a:spcAft>
                <a:spcPts val="0"/>
              </a:spcAft>
              <a:buClr>
                <a:schemeClr val="dk1"/>
              </a:buClr>
              <a:buSzPts val="2000"/>
              <a:buFont typeface="Arial"/>
              <a:buChar char="•"/>
            </a:pPr>
            <a:r>
              <a:rPr b="0" lang="en-US"/>
              <a:t>Takes time to update (add/delete a row, update the column)</a:t>
            </a:r>
            <a:endParaRPr/>
          </a:p>
          <a:p>
            <a:pPr indent="0" lvl="0" marL="0" rtl="0" algn="l">
              <a:spcBef>
                <a:spcPts val="1000"/>
              </a:spcBef>
              <a:spcAft>
                <a:spcPts val="0"/>
              </a:spcAft>
              <a:buClr>
                <a:schemeClr val="dk1"/>
              </a:buClr>
              <a:buSzPts val="2000"/>
              <a:buNone/>
            </a:pPr>
            <a:r>
              <a:rPr lang="en-US"/>
              <a:t>But, but: one index is (mostly) free</a:t>
            </a:r>
            <a:endParaRPr b="0"/>
          </a:p>
          <a:p>
            <a:pPr indent="-342900" lvl="0" marL="342900" rtl="0" algn="l">
              <a:spcBef>
                <a:spcPts val="1000"/>
              </a:spcBef>
              <a:spcAft>
                <a:spcPts val="0"/>
              </a:spcAft>
              <a:buClr>
                <a:schemeClr val="dk1"/>
              </a:buClr>
              <a:buSzPts val="2000"/>
              <a:buFont typeface="Arial"/>
              <a:buChar char="•"/>
            </a:pPr>
            <a:r>
              <a:rPr b="0" lang="en-US"/>
              <a:t>Index will be built automatically on the </a:t>
            </a:r>
            <a:r>
              <a:rPr b="0" lang="en-US">
                <a:solidFill>
                  <a:schemeClr val="dk2"/>
                </a:solidFill>
              </a:rPr>
              <a:t>primary key</a:t>
            </a:r>
            <a:endParaRPr/>
          </a:p>
          <a:p>
            <a:pPr indent="0" lvl="0" marL="0" rtl="0" algn="l">
              <a:spcBef>
                <a:spcPts val="1000"/>
              </a:spcBef>
              <a:spcAft>
                <a:spcPts val="0"/>
              </a:spcAft>
              <a:buClr>
                <a:schemeClr val="dk2"/>
              </a:buClr>
              <a:buSzPts val="2000"/>
              <a:buNone/>
            </a:pPr>
            <a:r>
              <a:rPr lang="en-US">
                <a:solidFill>
                  <a:schemeClr val="dk2"/>
                </a:solidFill>
              </a:rPr>
              <a:t>Think before you build/maintain an index on other attributes!</a:t>
            </a:r>
            <a:endParaRPr/>
          </a:p>
        </p:txBody>
      </p:sp>
      <p:sp>
        <p:nvSpPr>
          <p:cNvPr id="833" name="Google Shape;833;p7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834" name="Google Shape;834;p74"/>
          <p:cNvPicPr preferRelativeResize="0"/>
          <p:nvPr/>
        </p:nvPicPr>
        <p:blipFill rotWithShape="1">
          <a:blip r:embed="rId3">
            <a:alphaModFix/>
          </a:blip>
          <a:srcRect b="0" l="0" r="0" t="0"/>
          <a:stretch/>
        </p:blipFill>
        <p:spPr>
          <a:xfrm>
            <a:off x="5153676" y="5649026"/>
            <a:ext cx="2618724" cy="12089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RELATIONSHIPS</a:t>
            </a:r>
            <a:endParaRPr/>
          </a:p>
        </p:txBody>
      </p:sp>
      <p:sp>
        <p:nvSpPr>
          <p:cNvPr id="840" name="Google Shape;840;p75"/>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Primary keys and foreign keys define interactions between different tables aka entities.  Four types:</a:t>
            </a:r>
            <a:endParaRPr/>
          </a:p>
          <a:p>
            <a:pPr indent="-342900" lvl="0" marL="342900" rtl="0" algn="l">
              <a:spcBef>
                <a:spcPts val="1000"/>
              </a:spcBef>
              <a:spcAft>
                <a:spcPts val="0"/>
              </a:spcAft>
              <a:buClr>
                <a:schemeClr val="dk1"/>
              </a:buClr>
              <a:buSzPts val="2000"/>
              <a:buFont typeface="Arial"/>
              <a:buChar char="•"/>
            </a:pPr>
            <a:r>
              <a:rPr b="0" lang="en-US"/>
              <a:t>One-to-one</a:t>
            </a:r>
            <a:endParaRPr/>
          </a:p>
          <a:p>
            <a:pPr indent="-342900" lvl="0" marL="342900" rtl="0" algn="l">
              <a:spcBef>
                <a:spcPts val="1000"/>
              </a:spcBef>
              <a:spcAft>
                <a:spcPts val="0"/>
              </a:spcAft>
              <a:buClr>
                <a:schemeClr val="dk1"/>
              </a:buClr>
              <a:buSzPts val="2000"/>
              <a:buFont typeface="Arial"/>
              <a:buChar char="•"/>
            </a:pPr>
            <a:r>
              <a:rPr b="0" lang="en-US"/>
              <a:t>One-to-one-or-none</a:t>
            </a:r>
            <a:endParaRPr/>
          </a:p>
          <a:p>
            <a:pPr indent="-342900" lvl="0" marL="342900" rtl="0" algn="l">
              <a:spcBef>
                <a:spcPts val="1000"/>
              </a:spcBef>
              <a:spcAft>
                <a:spcPts val="0"/>
              </a:spcAft>
              <a:buClr>
                <a:schemeClr val="dk1"/>
              </a:buClr>
              <a:buSzPts val="2000"/>
              <a:buFont typeface="Arial"/>
              <a:buChar char="•"/>
            </a:pPr>
            <a:r>
              <a:rPr b="0" lang="en-US"/>
              <a:t>One-to-many and many-to-one </a:t>
            </a:r>
            <a:endParaRPr/>
          </a:p>
          <a:p>
            <a:pPr indent="-342900" lvl="0" marL="342900" rtl="0" algn="l">
              <a:spcBef>
                <a:spcPts val="1000"/>
              </a:spcBef>
              <a:spcAft>
                <a:spcPts val="0"/>
              </a:spcAft>
              <a:buClr>
                <a:schemeClr val="dk1"/>
              </a:buClr>
              <a:buSzPts val="2000"/>
              <a:buFont typeface="Arial"/>
              <a:buChar char="•"/>
            </a:pPr>
            <a:r>
              <a:rPr b="0" lang="en-US"/>
              <a:t>Many-to-many</a:t>
            </a:r>
            <a:endParaRPr/>
          </a:p>
          <a:p>
            <a:pPr indent="-215900" lvl="0" marL="342900" rtl="0" algn="l">
              <a:spcBef>
                <a:spcPts val="1000"/>
              </a:spcBef>
              <a:spcAft>
                <a:spcPts val="0"/>
              </a:spcAft>
              <a:buClr>
                <a:schemeClr val="dk1"/>
              </a:buClr>
              <a:buSzPts val="2000"/>
              <a:buFont typeface="Arial"/>
              <a:buNone/>
            </a:pPr>
            <a:r>
              <a:t/>
            </a:r>
            <a:endParaRPr/>
          </a:p>
          <a:p>
            <a:pPr indent="0" lvl="0" marL="0" rtl="0" algn="l">
              <a:spcBef>
                <a:spcPts val="1000"/>
              </a:spcBef>
              <a:spcAft>
                <a:spcPts val="0"/>
              </a:spcAft>
              <a:buClr>
                <a:schemeClr val="dk1"/>
              </a:buClr>
              <a:buSzPts val="2000"/>
              <a:buNone/>
            </a:pPr>
            <a:r>
              <a:rPr lang="en-US"/>
              <a:t>Connects (one, many) of the rows in one table to (one, many) of the rows in another table</a:t>
            </a:r>
            <a:endParaRPr/>
          </a:p>
        </p:txBody>
      </p:sp>
      <p:sp>
        <p:nvSpPr>
          <p:cNvPr id="841" name="Google Shape;841;p7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842" name="Google Shape;842;p75"/>
          <p:cNvPicPr preferRelativeResize="0"/>
          <p:nvPr/>
        </p:nvPicPr>
        <p:blipFill rotWithShape="1">
          <a:blip r:embed="rId3">
            <a:alphaModFix/>
          </a:blip>
          <a:srcRect b="0" l="0" r="0" t="0"/>
          <a:stretch/>
        </p:blipFill>
        <p:spPr>
          <a:xfrm>
            <a:off x="8331200" y="2390930"/>
            <a:ext cx="2758190" cy="2068643"/>
          </a:xfrm>
          <a:prstGeom prst="roundRect">
            <a:avLst>
              <a:gd fmla="val 8594" name="adj"/>
            </a:avLst>
          </a:prstGeom>
          <a:solidFill>
            <a:srgbClr val="ECECEC"/>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ONE-TO-MANY &amp; MANY-TO-ONE</a:t>
            </a:r>
            <a:endParaRPr/>
          </a:p>
        </p:txBody>
      </p:sp>
      <p:sp>
        <p:nvSpPr>
          <p:cNvPr id="848" name="Google Shape;848;p76"/>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One person can have </a:t>
            </a:r>
            <a:r>
              <a:rPr lang="en-US">
                <a:solidFill>
                  <a:schemeClr val="dk2"/>
                </a:solidFill>
              </a:rPr>
              <a:t>one</a:t>
            </a:r>
            <a:r>
              <a:rPr lang="en-US"/>
              <a:t> nationality </a:t>
            </a:r>
            <a:r>
              <a:rPr lang="en-US">
                <a:solidFill>
                  <a:srgbClr val="7F7F7F"/>
                </a:solidFill>
              </a:rPr>
              <a:t>in this example</a:t>
            </a:r>
            <a:r>
              <a:rPr lang="en-US"/>
              <a:t>, but one nationality can include </a:t>
            </a:r>
            <a:r>
              <a:rPr lang="en-US">
                <a:solidFill>
                  <a:schemeClr val="dk2"/>
                </a:solidFill>
              </a:rPr>
              <a:t>many</a:t>
            </a:r>
            <a:r>
              <a:rPr lang="en-US"/>
              <a:t> people.</a:t>
            </a:r>
            <a:endParaRPr/>
          </a:p>
        </p:txBody>
      </p:sp>
      <p:sp>
        <p:nvSpPr>
          <p:cNvPr id="849" name="Google Shape;849;p7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850" name="Google Shape;850;p76"/>
          <p:cNvPicPr preferRelativeResize="0"/>
          <p:nvPr/>
        </p:nvPicPr>
        <p:blipFill rotWithShape="1">
          <a:blip r:embed="rId3">
            <a:alphaModFix/>
          </a:blip>
          <a:srcRect b="0" l="0" r="0" t="0"/>
          <a:stretch/>
        </p:blipFill>
        <p:spPr>
          <a:xfrm>
            <a:off x="7025392" y="5012804"/>
            <a:ext cx="3192905" cy="1845197"/>
          </a:xfrm>
          <a:prstGeom prst="rect">
            <a:avLst/>
          </a:prstGeom>
          <a:noFill/>
          <a:ln>
            <a:noFill/>
          </a:ln>
        </p:spPr>
      </p:pic>
      <p:graphicFrame>
        <p:nvGraphicFramePr>
          <p:cNvPr id="851" name="Google Shape;851;p76"/>
          <p:cNvGraphicFramePr/>
          <p:nvPr/>
        </p:nvGraphicFramePr>
        <p:xfrm>
          <a:off x="1867082" y="3296538"/>
          <a:ext cx="3000000" cy="3000000"/>
        </p:xfrm>
        <a:graphic>
          <a:graphicData uri="http://schemas.openxmlformats.org/drawingml/2006/table">
            <a:tbl>
              <a:tblPr bandRow="1" firstRow="1">
                <a:noFill/>
                <a:tableStyleId>{E6CF6A41-BDCD-44B1-963D-E83B64F01F32}</a:tableStyleId>
              </a:tblPr>
              <a:tblGrid>
                <a:gridCol w="1006000"/>
                <a:gridCol w="1006000"/>
                <a:gridCol w="1006000"/>
                <a:gridCol w="1006000"/>
                <a:gridCol w="1006000"/>
              </a:tblGrid>
              <a:tr h="4251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c>
                  <a:txBody>
                    <a:bodyPr/>
                    <a:lstStyle/>
                    <a:p>
                      <a:pPr indent="0" lvl="0" marL="0" marR="0" rtl="0" algn="l">
                        <a:spcBef>
                          <a:spcPts val="0"/>
                        </a:spcBef>
                        <a:spcAft>
                          <a:spcPts val="0"/>
                        </a:spcAft>
                        <a:buNone/>
                      </a:pPr>
                      <a:r>
                        <a:rPr lang="en-US" sz="1800"/>
                        <a:t>nat_id</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4251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18.1</a:t>
                      </a:r>
                      <a:endParaRPr/>
                    </a:p>
                  </a:txBody>
                  <a:tcPr marT="45725" marB="45725" marR="91450" marL="91450"/>
                </a:tc>
                <a:tc>
                  <a:txBody>
                    <a:bodyPr/>
                    <a:lstStyle/>
                    <a:p>
                      <a:pPr indent="0" lvl="0" marL="0" marR="0" rtl="0" algn="l">
                        <a:spcBef>
                          <a:spcPts val="0"/>
                        </a:spcBef>
                        <a:spcAft>
                          <a:spcPts val="0"/>
                        </a:spcAft>
                        <a:buNone/>
                      </a:pPr>
                      <a:r>
                        <a:rPr lang="en-US" sz="1800"/>
                        <a:t>62.2</a:t>
                      </a:r>
                      <a:endParaRPr/>
                    </a:p>
                  </a:txBody>
                  <a:tcPr marT="45725" marB="45725" marR="91450" marL="91450"/>
                </a:tc>
                <a:tc>
                  <a:txBody>
                    <a:bodyPr/>
                    <a:lstStyle/>
                    <a:p>
                      <a:pPr indent="0" lvl="0" marL="0" marR="0" rtl="0" algn="l">
                        <a:spcBef>
                          <a:spcPts val="0"/>
                        </a:spcBef>
                        <a:spcAft>
                          <a:spcPts val="0"/>
                        </a:spcAft>
                        <a:buNone/>
                      </a:pPr>
                      <a:r>
                        <a:rPr lang="en-US" sz="1800"/>
                        <a:t>176.2</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425150">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19.6</a:t>
                      </a:r>
                      <a:endParaRPr/>
                    </a:p>
                  </a:txBody>
                  <a:tcPr marT="45725" marB="45725" marR="91450" marL="91450"/>
                </a:tc>
                <a:tc>
                  <a:txBody>
                    <a:bodyPr/>
                    <a:lstStyle/>
                    <a:p>
                      <a:pPr indent="0" lvl="0" marL="0" marR="0" rtl="0" algn="l">
                        <a:spcBef>
                          <a:spcPts val="0"/>
                        </a:spcBef>
                        <a:spcAft>
                          <a:spcPts val="0"/>
                        </a:spcAft>
                        <a:buNone/>
                      </a:pPr>
                      <a:r>
                        <a:rPr lang="en-US" sz="1800"/>
                        <a:t>82.1</a:t>
                      </a:r>
                      <a:endParaRPr/>
                    </a:p>
                  </a:txBody>
                  <a:tcPr marT="45725" marB="45725" marR="91450" marL="91450"/>
                </a:tc>
                <a:tc>
                  <a:txBody>
                    <a:bodyPr/>
                    <a:lstStyle/>
                    <a:p>
                      <a:pPr indent="0" lvl="0" marL="0" marR="0" rtl="0" algn="l">
                        <a:spcBef>
                          <a:spcPts val="0"/>
                        </a:spcBef>
                        <a:spcAft>
                          <a:spcPts val="0"/>
                        </a:spcAft>
                        <a:buNone/>
                      </a:pPr>
                      <a:r>
                        <a:rPr lang="en-US" sz="1800"/>
                        <a:t>180.1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bl>
          </a:graphicData>
        </a:graphic>
      </p:graphicFrame>
      <p:graphicFrame>
        <p:nvGraphicFramePr>
          <p:cNvPr id="852" name="Google Shape;852;p76"/>
          <p:cNvGraphicFramePr/>
          <p:nvPr/>
        </p:nvGraphicFramePr>
        <p:xfrm>
          <a:off x="7211074" y="3296538"/>
          <a:ext cx="3000000" cy="3000000"/>
        </p:xfrm>
        <a:graphic>
          <a:graphicData uri="http://schemas.openxmlformats.org/drawingml/2006/table">
            <a:tbl>
              <a:tblPr bandRow="1" firstRow="1">
                <a:noFill/>
                <a:tableStyleId>{E6CF6A41-BDCD-44B1-963D-E83B64F01F32}</a:tableStyleId>
              </a:tblPr>
              <a:tblGrid>
                <a:gridCol w="1379100"/>
                <a:gridCol w="1379100"/>
              </a:tblGrid>
              <a:tr h="3708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Nationality</a:t>
                      </a:r>
                      <a:endParaRPr/>
                    </a:p>
                  </a:txBody>
                  <a:tcPr marT="45725" marB="45725" marR="91450" marL="91450"/>
                </a:tc>
              </a:tr>
              <a:tr h="3708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USA</a:t>
                      </a:r>
                      <a:endParaRPr/>
                    </a:p>
                  </a:txBody>
                  <a:tcPr marT="45725" marB="45725" marR="91450" marL="91450"/>
                </a:tc>
              </a:tr>
              <a:tr h="3708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Canada</a:t>
                      </a:r>
                      <a:endParaRPr/>
                    </a:p>
                  </a:txBody>
                  <a:tcPr marT="45725" marB="45725" marR="91450" marL="91450"/>
                </a:tc>
              </a:tr>
              <a:tr h="3708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Mexico</a:t>
                      </a:r>
                      <a:endParaRPr/>
                    </a:p>
                  </a:txBody>
                  <a:tcPr marT="45725" marB="45725" marR="91450" marL="91450"/>
                </a:tc>
              </a:tr>
            </a:tbl>
          </a:graphicData>
        </a:graphic>
      </p:graphicFrame>
      <p:grpSp>
        <p:nvGrpSpPr>
          <p:cNvPr id="853" name="Google Shape;853;p76"/>
          <p:cNvGrpSpPr/>
          <p:nvPr/>
        </p:nvGrpSpPr>
        <p:grpSpPr>
          <a:xfrm>
            <a:off x="3277849" y="2533337"/>
            <a:ext cx="5455170" cy="524656"/>
            <a:chOff x="1753849" y="2533337"/>
            <a:chExt cx="5455170" cy="524656"/>
          </a:xfrm>
        </p:grpSpPr>
        <p:sp>
          <p:nvSpPr>
            <p:cNvPr id="854" name="Google Shape;854;p76"/>
            <p:cNvSpPr/>
            <p:nvPr/>
          </p:nvSpPr>
          <p:spPr>
            <a:xfrm>
              <a:off x="1753849" y="2533338"/>
              <a:ext cx="2293495" cy="524655"/>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Person</a:t>
              </a:r>
              <a:endParaRPr/>
            </a:p>
          </p:txBody>
        </p:sp>
        <p:sp>
          <p:nvSpPr>
            <p:cNvPr id="855" name="Google Shape;855;p76"/>
            <p:cNvSpPr/>
            <p:nvPr/>
          </p:nvSpPr>
          <p:spPr>
            <a:xfrm>
              <a:off x="4915524" y="2533337"/>
              <a:ext cx="2293495" cy="524655"/>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Nationality</a:t>
              </a:r>
              <a:endParaRPr/>
            </a:p>
          </p:txBody>
        </p:sp>
        <p:cxnSp>
          <p:nvCxnSpPr>
            <p:cNvPr id="856" name="Google Shape;856;p76"/>
            <p:cNvCxnSpPr>
              <a:stCxn id="855" idx="1"/>
            </p:cNvCxnSpPr>
            <p:nvPr/>
          </p:nvCxnSpPr>
          <p:spPr>
            <a:xfrm rot="10800000">
              <a:off x="4047324" y="2795665"/>
              <a:ext cx="868200" cy="0"/>
            </a:xfrm>
            <a:prstGeom prst="straightConnector1">
              <a:avLst/>
            </a:prstGeom>
            <a:noFill/>
            <a:ln cap="flat" cmpd="sng" w="41275">
              <a:solidFill>
                <a:schemeClr val="dk1"/>
              </a:solidFill>
              <a:prstDash val="solid"/>
              <a:round/>
              <a:headEnd len="sm" w="sm" type="none"/>
              <a:tailEnd len="sm" w="sm" type="none"/>
            </a:ln>
            <a:effectLst>
              <a:outerShdw blurRad="39999" rotWithShape="0" algn="bl" dist="23000">
                <a:srgbClr val="000000">
                  <a:alpha val="40000"/>
                </a:srgbClr>
              </a:outerShdw>
            </a:effectLst>
          </p:spPr>
        </p:cxnSp>
        <p:sp>
          <p:nvSpPr>
            <p:cNvPr id="857" name="Google Shape;857;p76"/>
            <p:cNvSpPr/>
            <p:nvPr/>
          </p:nvSpPr>
          <p:spPr>
            <a:xfrm rot="5400000">
              <a:off x="4005277" y="2690733"/>
              <a:ext cx="313982" cy="209863"/>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ONE-TO-ONE</a:t>
            </a:r>
            <a:endParaRPr/>
          </a:p>
        </p:txBody>
      </p:sp>
      <p:sp>
        <p:nvSpPr>
          <p:cNvPr id="863" name="Google Shape;863;p77"/>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Two tables have a one-to-one relationship if every tuple in the first tables corresponds to </a:t>
            </a:r>
            <a:r>
              <a:rPr lang="en-US">
                <a:solidFill>
                  <a:schemeClr val="dk2"/>
                </a:solidFill>
              </a:rPr>
              <a:t>exactly one</a:t>
            </a:r>
            <a:r>
              <a:rPr lang="en-US"/>
              <a:t> entry in the other</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In general, you won’t be using these (why not just merge the rows into one table?) unless:</a:t>
            </a:r>
            <a:endParaRPr/>
          </a:p>
          <a:p>
            <a:pPr indent="-342900" lvl="0" marL="342900" rtl="0" algn="l">
              <a:spcBef>
                <a:spcPts val="1000"/>
              </a:spcBef>
              <a:spcAft>
                <a:spcPts val="0"/>
              </a:spcAft>
              <a:buClr>
                <a:schemeClr val="dk1"/>
              </a:buClr>
              <a:buSzPts val="2000"/>
              <a:buFont typeface="Arial"/>
              <a:buChar char="•"/>
            </a:pPr>
            <a:r>
              <a:rPr b="0" lang="en-US"/>
              <a:t>Split a big row between SSD and HDD or distributed</a:t>
            </a:r>
            <a:endParaRPr/>
          </a:p>
          <a:p>
            <a:pPr indent="-342900" lvl="0" marL="342900" rtl="0" algn="l">
              <a:spcBef>
                <a:spcPts val="1000"/>
              </a:spcBef>
              <a:spcAft>
                <a:spcPts val="0"/>
              </a:spcAft>
              <a:buClr>
                <a:schemeClr val="dk1"/>
              </a:buClr>
              <a:buSzPts val="2000"/>
              <a:buFont typeface="Arial"/>
              <a:buChar char="•"/>
            </a:pPr>
            <a:r>
              <a:rPr b="0" lang="en-US"/>
              <a:t>Restrict access to part of a row (some DBMSs allow column-level access control, but not all)</a:t>
            </a:r>
            <a:endParaRPr/>
          </a:p>
          <a:p>
            <a:pPr indent="-342900" lvl="0" marL="342900" rtl="0" algn="l">
              <a:spcBef>
                <a:spcPts val="1000"/>
              </a:spcBef>
              <a:spcAft>
                <a:spcPts val="0"/>
              </a:spcAft>
              <a:buClr>
                <a:schemeClr val="dk1"/>
              </a:buClr>
              <a:buSzPts val="2000"/>
              <a:buFont typeface="Arial"/>
              <a:buChar char="•"/>
            </a:pPr>
            <a:r>
              <a:rPr b="0" lang="en-US"/>
              <a:t>Caching, partitioning, &amp; serious stuff: take CMSC424</a:t>
            </a:r>
            <a:endParaRPr/>
          </a:p>
        </p:txBody>
      </p:sp>
      <p:sp>
        <p:nvSpPr>
          <p:cNvPr id="864" name="Google Shape;864;p7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865" name="Google Shape;865;p77"/>
          <p:cNvGrpSpPr/>
          <p:nvPr/>
        </p:nvGrpSpPr>
        <p:grpSpPr>
          <a:xfrm>
            <a:off x="3277849" y="2653257"/>
            <a:ext cx="5455170" cy="524656"/>
            <a:chOff x="1753849" y="2533337"/>
            <a:chExt cx="5455170" cy="524656"/>
          </a:xfrm>
        </p:grpSpPr>
        <p:sp>
          <p:nvSpPr>
            <p:cNvPr id="866" name="Google Shape;866;p77"/>
            <p:cNvSpPr/>
            <p:nvPr/>
          </p:nvSpPr>
          <p:spPr>
            <a:xfrm>
              <a:off x="1753849" y="2533338"/>
              <a:ext cx="2293495" cy="524655"/>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Person</a:t>
              </a:r>
              <a:endParaRPr/>
            </a:p>
          </p:txBody>
        </p:sp>
        <p:sp>
          <p:nvSpPr>
            <p:cNvPr id="867" name="Google Shape;867;p77"/>
            <p:cNvSpPr/>
            <p:nvPr/>
          </p:nvSpPr>
          <p:spPr>
            <a:xfrm>
              <a:off x="4915524" y="2533337"/>
              <a:ext cx="2293495" cy="524655"/>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SSN</a:t>
              </a:r>
              <a:endParaRPr/>
            </a:p>
          </p:txBody>
        </p:sp>
        <p:cxnSp>
          <p:nvCxnSpPr>
            <p:cNvPr id="868" name="Google Shape;868;p77"/>
            <p:cNvCxnSpPr/>
            <p:nvPr/>
          </p:nvCxnSpPr>
          <p:spPr>
            <a:xfrm rot="10800000">
              <a:off x="4047344" y="2795664"/>
              <a:ext cx="868180" cy="1"/>
            </a:xfrm>
            <a:prstGeom prst="straightConnector1">
              <a:avLst/>
            </a:prstGeom>
            <a:noFill/>
            <a:ln cap="flat" cmpd="sng" w="41275">
              <a:solidFill>
                <a:schemeClr val="dk1"/>
              </a:solidFill>
              <a:prstDash val="solid"/>
              <a:round/>
              <a:headEnd len="sm" w="sm" type="none"/>
              <a:tailEnd len="sm" w="sm" type="none"/>
            </a:ln>
            <a:effectLst>
              <a:outerShdw blurRad="39999" rotWithShape="0" algn="bl" dist="23000">
                <a:srgbClr val="000000">
                  <a:alpha val="40000"/>
                </a:srgbClr>
              </a:outerShdw>
            </a:effectLst>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ONE-TO-ONE-OR-NONE</a:t>
            </a:r>
            <a:endParaRPr/>
          </a:p>
        </p:txBody>
      </p:sp>
      <p:sp>
        <p:nvSpPr>
          <p:cNvPr id="874" name="Google Shape;874;p78"/>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Say we want to keep track of people’s cats:</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People with IDs 2 and 3 do not own cats</a:t>
            </a:r>
            <a:r>
              <a:rPr lang="en-US">
                <a:solidFill>
                  <a:srgbClr val="7F7F7F"/>
                </a:solidFill>
              </a:rPr>
              <a:t>*</a:t>
            </a:r>
            <a:r>
              <a:rPr lang="en-US"/>
              <a:t>, and are not in the table.  </a:t>
            </a:r>
            <a:r>
              <a:rPr lang="en-US">
                <a:solidFill>
                  <a:schemeClr val="dk2"/>
                </a:solidFill>
              </a:rPr>
              <a:t>Each person has at most one entry in the table</a:t>
            </a:r>
            <a:r>
              <a:rPr lang="en-US"/>
              <a:t>.</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Is this data </a:t>
            </a:r>
            <a:r>
              <a:rPr lang="en-US">
                <a:solidFill>
                  <a:schemeClr val="dk2"/>
                </a:solidFill>
              </a:rPr>
              <a:t>tidy</a:t>
            </a:r>
            <a:r>
              <a:rPr lang="en-US"/>
              <a:t>?</a:t>
            </a:r>
            <a:endParaRPr/>
          </a:p>
        </p:txBody>
      </p:sp>
      <p:sp>
        <p:nvSpPr>
          <p:cNvPr id="875" name="Google Shape;875;p7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876" name="Google Shape;876;p78"/>
          <p:cNvGraphicFramePr/>
          <p:nvPr/>
        </p:nvGraphicFramePr>
        <p:xfrm>
          <a:off x="2763187" y="2307236"/>
          <a:ext cx="3000000" cy="3000000"/>
        </p:xfrm>
        <a:graphic>
          <a:graphicData uri="http://schemas.openxmlformats.org/drawingml/2006/table">
            <a:tbl>
              <a:tblPr bandRow="1" firstRow="1">
                <a:noFill/>
                <a:tableStyleId>{E6CF6A41-BDCD-44B1-963D-E83B64F01F32}</a:tableStyleId>
              </a:tblPr>
              <a:tblGrid>
                <a:gridCol w="1199225"/>
                <a:gridCol w="2359100"/>
                <a:gridCol w="2497700"/>
              </a:tblGrid>
              <a:tr h="335675">
                <a:tc>
                  <a:txBody>
                    <a:bodyPr/>
                    <a:lstStyle/>
                    <a:p>
                      <a:pPr indent="0" lvl="0" marL="0" marR="0" rtl="0" algn="l">
                        <a:spcBef>
                          <a:spcPts val="0"/>
                        </a:spcBef>
                        <a:spcAft>
                          <a:spcPts val="0"/>
                        </a:spcAft>
                        <a:buNone/>
                      </a:pPr>
                      <a:r>
                        <a:rPr lang="en-US" sz="1600"/>
                        <a:t>Person ID</a:t>
                      </a:r>
                      <a:endParaRPr/>
                    </a:p>
                  </a:txBody>
                  <a:tcPr marT="45725" marB="45725" marR="91450" marL="91450"/>
                </a:tc>
                <a:tc>
                  <a:txBody>
                    <a:bodyPr/>
                    <a:lstStyle/>
                    <a:p>
                      <a:pPr indent="0" lvl="0" marL="0" marR="0" rtl="0" algn="l">
                        <a:spcBef>
                          <a:spcPts val="0"/>
                        </a:spcBef>
                        <a:spcAft>
                          <a:spcPts val="0"/>
                        </a:spcAft>
                        <a:buNone/>
                      </a:pPr>
                      <a:r>
                        <a:rPr lang="en-US" sz="1600"/>
                        <a:t>Cat1</a:t>
                      </a:r>
                      <a:endParaRPr/>
                    </a:p>
                  </a:txBody>
                  <a:tcPr marT="45725" marB="45725" marR="91450" marL="91450"/>
                </a:tc>
                <a:tc>
                  <a:txBody>
                    <a:bodyPr/>
                    <a:lstStyle/>
                    <a:p>
                      <a:pPr indent="0" lvl="0" marL="0" marR="0" rtl="0" algn="l">
                        <a:spcBef>
                          <a:spcPts val="0"/>
                        </a:spcBef>
                        <a:spcAft>
                          <a:spcPts val="0"/>
                        </a:spcAft>
                        <a:buNone/>
                      </a:pPr>
                      <a:r>
                        <a:rPr lang="en-US" sz="1600"/>
                        <a:t>Cat2</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spcBef>
                          <a:spcPts val="0"/>
                        </a:spcBef>
                        <a:spcAft>
                          <a:spcPts val="0"/>
                        </a:spcAft>
                        <a:buNone/>
                      </a:pPr>
                      <a:r>
                        <a:rPr lang="en-US" sz="1600"/>
                        <a:t>Chair</a:t>
                      </a:r>
                      <a:r>
                        <a:rPr lang="en-US" sz="1600"/>
                        <a:t>man Meow</a:t>
                      </a:r>
                      <a:endParaRPr sz="1600"/>
                    </a:p>
                  </a:txBody>
                  <a:tcPr marT="45725" marB="45725" marR="91450" marL="91450"/>
                </a:tc>
                <a:tc>
                  <a:txBody>
                    <a:bodyPr/>
                    <a:lstStyle/>
                    <a:p>
                      <a:pPr indent="0" lvl="0" marL="0" marR="0" rtl="0" algn="l">
                        <a:spcBef>
                          <a:spcPts val="0"/>
                        </a:spcBef>
                        <a:spcAft>
                          <a:spcPts val="0"/>
                        </a:spcAft>
                        <a:buNone/>
                      </a:pPr>
                      <a:r>
                        <a:rPr lang="en-US" sz="1600"/>
                        <a:t>Fuzz</a:t>
                      </a:r>
                      <a:r>
                        <a:rPr lang="en-US" sz="1600"/>
                        <a:t> Aldrin</a:t>
                      </a:r>
                      <a:endParaRPr sz="1600"/>
                    </a:p>
                  </a:txBody>
                  <a:tcPr marT="45725" marB="45725" marR="91450" marL="91450"/>
                </a:tc>
              </a:tr>
              <a:tr h="335675">
                <a:tc>
                  <a:txBody>
                    <a:bodyPr/>
                    <a:lstStyle/>
                    <a:p>
                      <a:pPr indent="0" lvl="0" marL="0" marR="0" rtl="0" algn="l">
                        <a:spcBef>
                          <a:spcPts val="0"/>
                        </a:spcBef>
                        <a:spcAft>
                          <a:spcPts val="0"/>
                        </a:spcAft>
                        <a:buNone/>
                      </a:pPr>
                      <a:r>
                        <a:rPr lang="en-US" sz="1600"/>
                        <a:t>4</a:t>
                      </a:r>
                      <a:endParaRPr/>
                    </a:p>
                  </a:txBody>
                  <a:tcPr marT="45725" marB="45725" marR="91450" marL="91450"/>
                </a:tc>
                <a:tc>
                  <a:txBody>
                    <a:bodyPr/>
                    <a:lstStyle/>
                    <a:p>
                      <a:pPr indent="0" lvl="0" marL="0" marR="0" rtl="0" algn="l">
                        <a:spcBef>
                          <a:spcPts val="0"/>
                        </a:spcBef>
                        <a:spcAft>
                          <a:spcPts val="0"/>
                        </a:spcAft>
                        <a:buNone/>
                      </a:pPr>
                      <a:r>
                        <a:rPr lang="en-US" sz="1600"/>
                        <a:t>Anderson</a:t>
                      </a:r>
                      <a:r>
                        <a:rPr lang="en-US" sz="1600"/>
                        <a:t> Pooper</a:t>
                      </a:r>
                      <a:endParaRPr sz="1600"/>
                    </a:p>
                  </a:txBody>
                  <a:tcPr marT="45725" marB="45725" marR="91450" marL="91450"/>
                </a:tc>
                <a:tc>
                  <a:txBody>
                    <a:bodyPr/>
                    <a:lstStyle/>
                    <a:p>
                      <a:pPr indent="0" lvl="0" marL="0" marR="0" rtl="0" algn="l">
                        <a:spcBef>
                          <a:spcPts val="0"/>
                        </a:spcBef>
                        <a:spcAft>
                          <a:spcPts val="0"/>
                        </a:spcAft>
                        <a:buNone/>
                      </a:pPr>
                      <a:r>
                        <a:rPr lang="en-US" sz="1600"/>
                        <a:t>Meowly</a:t>
                      </a:r>
                      <a:r>
                        <a:rPr lang="en-US" sz="1600"/>
                        <a:t> Cyrus</a:t>
                      </a:r>
                      <a:endParaRPr sz="1600"/>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spcBef>
                          <a:spcPts val="0"/>
                        </a:spcBef>
                        <a:spcAft>
                          <a:spcPts val="0"/>
                        </a:spcAft>
                        <a:buNone/>
                      </a:pPr>
                      <a:r>
                        <a:rPr lang="en-US" sz="1600"/>
                        <a:t>Gigabyte</a:t>
                      </a:r>
                      <a:endParaRPr/>
                    </a:p>
                  </a:txBody>
                  <a:tcPr marT="45725" marB="45725" marR="91450" marL="91450"/>
                </a:tc>
                <a:tc>
                  <a:txBody>
                    <a:bodyPr/>
                    <a:lstStyle/>
                    <a:p>
                      <a:pPr indent="0" lvl="0" marL="0" marR="0" rtl="0" algn="l">
                        <a:spcBef>
                          <a:spcPts val="0"/>
                        </a:spcBef>
                        <a:spcAft>
                          <a:spcPts val="0"/>
                        </a:spcAft>
                        <a:buNone/>
                      </a:pPr>
                      <a:r>
                        <a:rPr lang="en-US" sz="1600"/>
                        <a:t>Megabyte</a:t>
                      </a:r>
                      <a:endParaRPr/>
                    </a:p>
                  </a:txBody>
                  <a:tcPr marT="45725" marB="45725" marR="91450" marL="91450"/>
                </a:tc>
              </a:tr>
            </a:tbl>
          </a:graphicData>
        </a:graphic>
      </p:graphicFrame>
      <p:grpSp>
        <p:nvGrpSpPr>
          <p:cNvPr id="877" name="Google Shape;877;p78"/>
          <p:cNvGrpSpPr/>
          <p:nvPr/>
        </p:nvGrpSpPr>
        <p:grpSpPr>
          <a:xfrm>
            <a:off x="3364043" y="4885543"/>
            <a:ext cx="5455170" cy="524656"/>
            <a:chOff x="1840043" y="4885543"/>
            <a:chExt cx="5455170" cy="524656"/>
          </a:xfrm>
        </p:grpSpPr>
        <p:sp>
          <p:nvSpPr>
            <p:cNvPr id="878" name="Google Shape;878;p78"/>
            <p:cNvSpPr/>
            <p:nvPr/>
          </p:nvSpPr>
          <p:spPr>
            <a:xfrm>
              <a:off x="1840043" y="4885544"/>
              <a:ext cx="2293495" cy="524655"/>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Person</a:t>
              </a:r>
              <a:endParaRPr/>
            </a:p>
          </p:txBody>
        </p:sp>
        <p:sp>
          <p:nvSpPr>
            <p:cNvPr id="879" name="Google Shape;879;p78"/>
            <p:cNvSpPr/>
            <p:nvPr/>
          </p:nvSpPr>
          <p:spPr>
            <a:xfrm>
              <a:off x="5001718" y="4885543"/>
              <a:ext cx="2293495" cy="524655"/>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Cat</a:t>
              </a:r>
              <a:endParaRPr/>
            </a:p>
          </p:txBody>
        </p:sp>
        <p:cxnSp>
          <p:nvCxnSpPr>
            <p:cNvPr id="880" name="Google Shape;880;p78"/>
            <p:cNvCxnSpPr/>
            <p:nvPr/>
          </p:nvCxnSpPr>
          <p:spPr>
            <a:xfrm rot="10800000">
              <a:off x="4133538" y="5147870"/>
              <a:ext cx="868180" cy="1"/>
            </a:xfrm>
            <a:prstGeom prst="straightConnector1">
              <a:avLst/>
            </a:prstGeom>
            <a:noFill/>
            <a:ln cap="flat" cmpd="sng" w="41275">
              <a:solidFill>
                <a:schemeClr val="dk1"/>
              </a:solidFill>
              <a:prstDash val="solid"/>
              <a:round/>
              <a:headEnd len="sm" w="sm" type="none"/>
              <a:tailEnd len="sm" w="sm" type="none"/>
            </a:ln>
            <a:effectLst>
              <a:outerShdw blurRad="39999" rotWithShape="0" algn="bl" dist="23000">
                <a:srgbClr val="000000">
                  <a:alpha val="40000"/>
                </a:srgbClr>
              </a:outerShdw>
            </a:effectLst>
          </p:spPr>
        </p:cxnSp>
        <p:cxnSp>
          <p:nvCxnSpPr>
            <p:cNvPr id="881" name="Google Shape;881;p78"/>
            <p:cNvCxnSpPr/>
            <p:nvPr/>
          </p:nvCxnSpPr>
          <p:spPr>
            <a:xfrm>
              <a:off x="4267200" y="4885543"/>
              <a:ext cx="0" cy="524655"/>
            </a:xfrm>
            <a:prstGeom prst="straightConnector1">
              <a:avLst/>
            </a:prstGeom>
            <a:noFill/>
            <a:ln cap="flat" cmpd="sng" w="41275">
              <a:solidFill>
                <a:schemeClr val="dk1"/>
              </a:solidFill>
              <a:prstDash val="solid"/>
              <a:round/>
              <a:headEnd len="sm" w="sm" type="none"/>
              <a:tailEnd len="sm" w="sm" type="none"/>
            </a:ln>
            <a:effectLst>
              <a:outerShdw blurRad="39999" rotWithShape="0" algn="bl" dist="23000">
                <a:srgbClr val="000000">
                  <a:alpha val="40000"/>
                </a:srgbClr>
              </a:outerShdw>
            </a:effectLst>
          </p:spPr>
        </p:cxnSp>
        <p:sp>
          <p:nvSpPr>
            <p:cNvPr id="882" name="Google Shape;882;p78"/>
            <p:cNvSpPr/>
            <p:nvPr/>
          </p:nvSpPr>
          <p:spPr>
            <a:xfrm>
              <a:off x="4643202" y="5035443"/>
              <a:ext cx="224853" cy="224853"/>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883" name="Google Shape;883;p78"/>
          <p:cNvSpPr txBox="1"/>
          <p:nvPr/>
        </p:nvSpPr>
        <p:spPr>
          <a:xfrm>
            <a:off x="7672465" y="6505731"/>
            <a:ext cx="40323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Arial"/>
                <a:ea typeface="Arial"/>
                <a:cs typeface="Arial"/>
                <a:sym typeface="Arial"/>
              </a:rPr>
              <a:t>*nor do they have hearts, apparently.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79"/>
          <p:cNvPicPr preferRelativeResize="0"/>
          <p:nvPr/>
        </p:nvPicPr>
        <p:blipFill rotWithShape="1">
          <a:blip r:embed="rId3">
            <a:alphaModFix/>
          </a:blip>
          <a:srcRect b="0" l="0" r="0" t="0"/>
          <a:stretch/>
        </p:blipFill>
        <p:spPr>
          <a:xfrm>
            <a:off x="8700689" y="4916774"/>
            <a:ext cx="1798489" cy="1941226"/>
          </a:xfrm>
          <a:prstGeom prst="rect">
            <a:avLst/>
          </a:prstGeom>
          <a:noFill/>
          <a:ln>
            <a:noFill/>
          </a:ln>
        </p:spPr>
      </p:pic>
      <p:sp>
        <p:nvSpPr>
          <p:cNvPr id="889" name="Google Shape;889;p7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MANY-TO-MANY</a:t>
            </a:r>
            <a:endParaRPr/>
          </a:p>
        </p:txBody>
      </p:sp>
      <p:sp>
        <p:nvSpPr>
          <p:cNvPr id="890" name="Google Shape;890;p79"/>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Say we want to keep track of people’s cats’ colorings:</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One column per color, too many columns, too many nulls</a:t>
            </a:r>
            <a:endParaRPr/>
          </a:p>
          <a:p>
            <a:pPr indent="0" lvl="0" marL="0" rtl="0" algn="l">
              <a:spcBef>
                <a:spcPts val="1000"/>
              </a:spcBef>
              <a:spcAft>
                <a:spcPts val="0"/>
              </a:spcAft>
              <a:buClr>
                <a:schemeClr val="dk1"/>
              </a:buClr>
              <a:buSzPts val="2000"/>
              <a:buNone/>
            </a:pPr>
            <a:r>
              <a:rPr lang="en-US"/>
              <a:t>Each cat can have many colors, and each color many cats </a:t>
            </a:r>
            <a:endParaRPr/>
          </a:p>
        </p:txBody>
      </p:sp>
      <p:sp>
        <p:nvSpPr>
          <p:cNvPr id="891" name="Google Shape;891;p7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892" name="Google Shape;892;p79"/>
          <p:cNvGraphicFramePr/>
          <p:nvPr/>
        </p:nvGraphicFramePr>
        <p:xfrm>
          <a:off x="2118611" y="2371878"/>
          <a:ext cx="3000000" cy="3000000"/>
        </p:xfrm>
        <a:graphic>
          <a:graphicData uri="http://schemas.openxmlformats.org/drawingml/2006/table">
            <a:tbl>
              <a:tblPr bandRow="1" firstRow="1">
                <a:noFill/>
                <a:tableStyleId>{E6CF6A41-BDCD-44B1-963D-E83B64F01F32}</a:tableStyleId>
              </a:tblPr>
              <a:tblGrid>
                <a:gridCol w="1199225"/>
                <a:gridCol w="2359100"/>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Meowly</a:t>
                      </a:r>
                      <a:r>
                        <a:rPr lang="en-US" sz="1600"/>
                        <a:t> Cyrus</a:t>
                      </a:r>
                      <a:endParaRPr sz="1600"/>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Fuzz</a:t>
                      </a:r>
                      <a:r>
                        <a:rPr lang="en-US" sz="1600"/>
                        <a:t> Aldrin</a:t>
                      </a:r>
                      <a:endParaRPr sz="1600"/>
                    </a:p>
                  </a:txBody>
                  <a:tcPr marT="45725" marB="45725" marR="91450" marL="91450"/>
                </a:tc>
              </a:tr>
              <a:tr h="335675">
                <a:tc>
                  <a:txBody>
                    <a:bodyPr/>
                    <a:lstStyle/>
                    <a:p>
                      <a:pPr indent="0" lvl="0" marL="0" marR="0" rtl="0" algn="l">
                        <a:spcBef>
                          <a:spcPts val="0"/>
                        </a:spcBef>
                        <a:spcAft>
                          <a:spcPts val="0"/>
                        </a:spcAft>
                        <a:buNone/>
                      </a:pPr>
                      <a:r>
                        <a:rPr lang="en-US" sz="1600"/>
                        <a:t>4</a:t>
                      </a:r>
                      <a:endParaRPr/>
                    </a:p>
                  </a:txBody>
                  <a:tcPr marT="45725" marB="45725" marR="91450" marL="91450"/>
                </a:tc>
                <a:tc>
                  <a:txBody>
                    <a:bodyPr/>
                    <a:lstStyle/>
                    <a:p>
                      <a:pPr indent="0" lvl="0" marL="0" marR="0" rtl="0" algn="l">
                        <a:spcBef>
                          <a:spcPts val="0"/>
                        </a:spcBef>
                        <a:spcAft>
                          <a:spcPts val="0"/>
                        </a:spcAft>
                        <a:buNone/>
                      </a:pPr>
                      <a:r>
                        <a:rPr lang="en-US" sz="1600"/>
                        <a:t>Chair</a:t>
                      </a:r>
                      <a:r>
                        <a:rPr lang="en-US" sz="1600"/>
                        <a:t>man Meow</a:t>
                      </a:r>
                      <a:endParaRPr sz="1600"/>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spcBef>
                          <a:spcPts val="0"/>
                        </a:spcBef>
                        <a:spcAft>
                          <a:spcPts val="0"/>
                        </a:spcAft>
                        <a:buNone/>
                      </a:pPr>
                      <a:r>
                        <a:rPr lang="en-US" sz="1600"/>
                        <a:t>Anderson</a:t>
                      </a:r>
                      <a:r>
                        <a:rPr lang="en-US" sz="1600"/>
                        <a:t> Pooper</a:t>
                      </a:r>
                      <a:endParaRPr sz="1600"/>
                    </a:p>
                  </a:txBody>
                  <a:tcPr marT="45725" marB="45725" marR="91450" marL="91450"/>
                </a:tc>
              </a:tr>
              <a:tr h="335675">
                <a:tc>
                  <a:txBody>
                    <a:bodyPr/>
                    <a:lstStyle/>
                    <a:p>
                      <a:pPr indent="0" lvl="0" marL="0" marR="0" rtl="0" algn="l">
                        <a:spcBef>
                          <a:spcPts val="0"/>
                        </a:spcBef>
                        <a:spcAft>
                          <a:spcPts val="0"/>
                        </a:spcAft>
                        <a:buNone/>
                      </a:pPr>
                      <a:r>
                        <a:rPr lang="en-US" sz="1600"/>
                        <a:t>6</a:t>
                      </a:r>
                      <a:endParaRPr/>
                    </a:p>
                  </a:txBody>
                  <a:tcPr marT="45725" marB="45725" marR="91450" marL="91450"/>
                </a:tc>
                <a:tc>
                  <a:txBody>
                    <a:bodyPr/>
                    <a:lstStyle/>
                    <a:p>
                      <a:pPr indent="0" lvl="0" marL="0" marR="0" rtl="0" algn="l">
                        <a:spcBef>
                          <a:spcPts val="0"/>
                        </a:spcBef>
                        <a:spcAft>
                          <a:spcPts val="0"/>
                        </a:spcAft>
                        <a:buNone/>
                      </a:pPr>
                      <a:r>
                        <a:rPr lang="en-US" sz="1600"/>
                        <a:t>Gigabyte</a:t>
                      </a:r>
                      <a:endParaRPr/>
                    </a:p>
                  </a:txBody>
                  <a:tcPr marT="45725" marB="45725" marR="91450" marL="91450"/>
                </a:tc>
              </a:tr>
            </a:tbl>
          </a:graphicData>
        </a:graphic>
      </p:graphicFrame>
      <p:graphicFrame>
        <p:nvGraphicFramePr>
          <p:cNvPr id="893" name="Google Shape;893;p79"/>
          <p:cNvGraphicFramePr/>
          <p:nvPr/>
        </p:nvGraphicFramePr>
        <p:xfrm>
          <a:off x="6618158" y="2371878"/>
          <a:ext cx="3000000" cy="3000000"/>
        </p:xfrm>
        <a:graphic>
          <a:graphicData uri="http://schemas.openxmlformats.org/drawingml/2006/table">
            <a:tbl>
              <a:tblPr bandRow="1" firstRow="1">
                <a:noFill/>
                <a:tableStyleId>{E6CF6A41-BDCD-44B1-963D-E83B64F01F32}</a:tableStyleId>
              </a:tblPr>
              <a:tblGrid>
                <a:gridCol w="961875"/>
                <a:gridCol w="1010575"/>
                <a:gridCol w="1010575"/>
              </a:tblGrid>
              <a:tr h="335675">
                <a:tc>
                  <a:txBody>
                    <a:bodyPr/>
                    <a:lstStyle/>
                    <a:p>
                      <a:pPr indent="0" lvl="0" marL="0" marR="0" rtl="0" algn="l">
                        <a:spcBef>
                          <a:spcPts val="0"/>
                        </a:spcBef>
                        <a:spcAft>
                          <a:spcPts val="0"/>
                        </a:spcAft>
                        <a:buNone/>
                      </a:pPr>
                      <a:r>
                        <a:rPr lang="en-US" sz="1600"/>
                        <a:t>Cat</a:t>
                      </a:r>
                      <a:r>
                        <a:rPr lang="en-US" sz="1600"/>
                        <a:t> ID</a:t>
                      </a:r>
                      <a:endParaRPr sz="1600"/>
                    </a:p>
                  </a:txBody>
                  <a:tcPr marT="45725" marB="45725" marR="91450" marL="91450"/>
                </a:tc>
                <a:tc>
                  <a:txBody>
                    <a:bodyPr/>
                    <a:lstStyle/>
                    <a:p>
                      <a:pPr indent="0" lvl="0" marL="0" marR="0" rtl="0" algn="l">
                        <a:spcBef>
                          <a:spcPts val="0"/>
                        </a:spcBef>
                        <a:spcAft>
                          <a:spcPts val="0"/>
                        </a:spcAft>
                        <a:buNone/>
                      </a:pPr>
                      <a:r>
                        <a:rPr lang="en-US" sz="1600"/>
                        <a:t>Color ID</a:t>
                      </a:r>
                      <a:endParaRPr/>
                    </a:p>
                  </a:txBody>
                  <a:tcPr marT="45725" marB="45725" marR="91450" marL="91450"/>
                </a:tc>
                <a:tc>
                  <a:txBody>
                    <a:bodyPr/>
                    <a:lstStyle/>
                    <a:p>
                      <a:pPr indent="0" lvl="0" marL="0" marR="0" rtl="0" algn="l">
                        <a:spcBef>
                          <a:spcPts val="0"/>
                        </a:spcBef>
                        <a:spcAft>
                          <a:spcPts val="0"/>
                        </a:spcAft>
                        <a:buNone/>
                      </a:pPr>
                      <a:r>
                        <a:rPr lang="en-US" sz="1600"/>
                        <a:t>Amount</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50</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50</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20</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spcBef>
                          <a:spcPts val="0"/>
                        </a:spcBef>
                        <a:spcAft>
                          <a:spcPts val="0"/>
                        </a:spcAft>
                        <a:buNone/>
                      </a:pPr>
                      <a:r>
                        <a:rPr lang="en-US" sz="1600"/>
                        <a:t>4</a:t>
                      </a:r>
                      <a:endParaRPr/>
                    </a:p>
                  </a:txBody>
                  <a:tcPr marT="45725" marB="45725" marR="91450" marL="91450"/>
                </a:tc>
                <a:tc>
                  <a:txBody>
                    <a:bodyPr/>
                    <a:lstStyle/>
                    <a:p>
                      <a:pPr indent="0" lvl="0" marL="0" marR="0" rtl="0" algn="l">
                        <a:spcBef>
                          <a:spcPts val="0"/>
                        </a:spcBef>
                        <a:spcAft>
                          <a:spcPts val="0"/>
                        </a:spcAft>
                        <a:buNone/>
                      </a:pPr>
                      <a:r>
                        <a:rPr lang="en-US" sz="1600"/>
                        <a:t>40</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spcBef>
                          <a:spcPts val="0"/>
                        </a:spcBef>
                        <a:spcAft>
                          <a:spcPts val="0"/>
                        </a:spcAft>
                        <a:buNone/>
                      </a:pPr>
                      <a:r>
                        <a:rPr lang="en-US" sz="1600"/>
                        <a:t>40</a:t>
                      </a:r>
                      <a:endParaRPr/>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spcBef>
                          <a:spcPts val="0"/>
                        </a:spcBef>
                        <a:spcAft>
                          <a:spcPts val="0"/>
                        </a:spcAft>
                        <a:buNone/>
                      </a:pPr>
                      <a:r>
                        <a:rPr lang="en-US" sz="1600"/>
                        <a:t>100</a:t>
                      </a:r>
                      <a:endParaRPr/>
                    </a:p>
                  </a:txBody>
                  <a:tcPr marT="45725" marB="45725" marR="91450" marL="91450"/>
                </a:tc>
              </a:tr>
            </a:tbl>
          </a:graphicData>
        </a:graphic>
      </p:graphicFrame>
      <p:grpSp>
        <p:nvGrpSpPr>
          <p:cNvPr id="894" name="Google Shape;894;p79"/>
          <p:cNvGrpSpPr/>
          <p:nvPr/>
        </p:nvGrpSpPr>
        <p:grpSpPr>
          <a:xfrm>
            <a:off x="2654509" y="5988757"/>
            <a:ext cx="5455170" cy="524656"/>
            <a:chOff x="1130509" y="5988757"/>
            <a:chExt cx="5455170" cy="524656"/>
          </a:xfrm>
        </p:grpSpPr>
        <p:sp>
          <p:nvSpPr>
            <p:cNvPr id="895" name="Google Shape;895;p79"/>
            <p:cNvSpPr/>
            <p:nvPr/>
          </p:nvSpPr>
          <p:spPr>
            <a:xfrm>
              <a:off x="1130509" y="5988758"/>
              <a:ext cx="2293495" cy="524655"/>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Cat</a:t>
              </a:r>
              <a:endParaRPr/>
            </a:p>
          </p:txBody>
        </p:sp>
        <p:sp>
          <p:nvSpPr>
            <p:cNvPr id="896" name="Google Shape;896;p79"/>
            <p:cNvSpPr/>
            <p:nvPr/>
          </p:nvSpPr>
          <p:spPr>
            <a:xfrm>
              <a:off x="4292184" y="5988757"/>
              <a:ext cx="2293495" cy="524655"/>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Color</a:t>
              </a:r>
              <a:endParaRPr/>
            </a:p>
          </p:txBody>
        </p:sp>
        <p:cxnSp>
          <p:nvCxnSpPr>
            <p:cNvPr id="897" name="Google Shape;897;p79"/>
            <p:cNvCxnSpPr/>
            <p:nvPr/>
          </p:nvCxnSpPr>
          <p:spPr>
            <a:xfrm rot="10800000">
              <a:off x="3424004" y="6251084"/>
              <a:ext cx="868180" cy="1"/>
            </a:xfrm>
            <a:prstGeom prst="straightConnector1">
              <a:avLst/>
            </a:prstGeom>
            <a:noFill/>
            <a:ln cap="flat" cmpd="sng" w="41275">
              <a:solidFill>
                <a:schemeClr val="dk1"/>
              </a:solidFill>
              <a:prstDash val="solid"/>
              <a:round/>
              <a:headEnd len="sm" w="sm" type="none"/>
              <a:tailEnd len="sm" w="sm" type="none"/>
            </a:ln>
            <a:effectLst>
              <a:outerShdw blurRad="39999" rotWithShape="0" algn="bl" dist="23000">
                <a:srgbClr val="000000">
                  <a:alpha val="40000"/>
                </a:srgbClr>
              </a:outerShdw>
            </a:effectLst>
          </p:spPr>
        </p:cxnSp>
        <p:sp>
          <p:nvSpPr>
            <p:cNvPr id="898" name="Google Shape;898;p79"/>
            <p:cNvSpPr/>
            <p:nvPr/>
          </p:nvSpPr>
          <p:spPr>
            <a:xfrm rot="5400000">
              <a:off x="3381937" y="6146153"/>
              <a:ext cx="313982" cy="209863"/>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9" name="Google Shape;899;p79"/>
            <p:cNvSpPr/>
            <p:nvPr/>
          </p:nvSpPr>
          <p:spPr>
            <a:xfrm flipH="1" rot="-5400000">
              <a:off x="4020192" y="6146154"/>
              <a:ext cx="313982" cy="209863"/>
            </a:xfrm>
            <a:prstGeom prst="triangle">
              <a:avLst>
                <a:gd fmla="val 50000"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ASSOCIATIVE TABLES</a:t>
            </a:r>
            <a:endParaRPr/>
          </a:p>
        </p:txBody>
      </p:sp>
      <p:sp>
        <p:nvSpPr>
          <p:cNvPr id="905" name="Google Shape;905;p80"/>
          <p:cNvSpPr txBox="1"/>
          <p:nvPr>
            <p:ph idx="1" type="body"/>
          </p:nvPr>
        </p:nvSpPr>
        <p:spPr>
          <a:xfrm>
            <a:off x="609600" y="4369872"/>
            <a:ext cx="10160000" cy="221851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Used to model </a:t>
            </a:r>
            <a:r>
              <a:rPr lang="en-US">
                <a:solidFill>
                  <a:schemeClr val="dk2"/>
                </a:solidFill>
              </a:rPr>
              <a:t>pure relationships</a:t>
            </a:r>
            <a:r>
              <a:rPr lang="en-US"/>
              <a:t> (as opposed to discrete entities)</a:t>
            </a:r>
            <a:endParaRPr/>
          </a:p>
          <a:p>
            <a:pPr indent="0" lvl="0" marL="0" rtl="0" algn="l">
              <a:spcBef>
                <a:spcPts val="1000"/>
              </a:spcBef>
              <a:spcAft>
                <a:spcPts val="0"/>
              </a:spcAft>
              <a:buClr>
                <a:schemeClr val="dk1"/>
              </a:buClr>
              <a:buSzPts val="2000"/>
              <a:buNone/>
            </a:pPr>
            <a:r>
              <a:rPr lang="en-US"/>
              <a:t>Primary key  ???????????</a:t>
            </a:r>
            <a:endParaRPr/>
          </a:p>
          <a:p>
            <a:pPr indent="-342900" lvl="0" marL="342900" rtl="0" algn="l">
              <a:spcBef>
                <a:spcPts val="1000"/>
              </a:spcBef>
              <a:spcAft>
                <a:spcPts val="0"/>
              </a:spcAft>
              <a:buClr>
                <a:schemeClr val="dk1"/>
              </a:buClr>
              <a:buSzPts val="2000"/>
              <a:buFont typeface="Arial"/>
              <a:buChar char="•"/>
            </a:pPr>
            <a:r>
              <a:rPr b="0" lang="en-US"/>
              <a:t>[Cat ID, Color ID] (+ [Color ID, Cat ID], case-dependent)</a:t>
            </a:r>
            <a:endParaRPr/>
          </a:p>
          <a:p>
            <a:pPr indent="0" lvl="0" marL="0" rtl="0" algn="l">
              <a:spcBef>
                <a:spcPts val="1000"/>
              </a:spcBef>
              <a:spcAft>
                <a:spcPts val="0"/>
              </a:spcAft>
              <a:buClr>
                <a:schemeClr val="dk1"/>
              </a:buClr>
              <a:buSzPts val="2000"/>
              <a:buNone/>
            </a:pPr>
            <a:r>
              <a:rPr lang="en-US"/>
              <a:t>Foreign key(s)   ???????????</a:t>
            </a:r>
            <a:endParaRPr/>
          </a:p>
          <a:p>
            <a:pPr indent="-342900" lvl="0" marL="342900" rtl="0" algn="l">
              <a:spcBef>
                <a:spcPts val="1000"/>
              </a:spcBef>
              <a:spcAft>
                <a:spcPts val="0"/>
              </a:spcAft>
              <a:buClr>
                <a:schemeClr val="dk1"/>
              </a:buClr>
              <a:buSzPts val="2000"/>
              <a:buFont typeface="Arial"/>
              <a:buChar char="•"/>
            </a:pPr>
            <a:r>
              <a:rPr b="0" lang="en-US"/>
              <a:t>Cat ID and Color ID</a:t>
            </a:r>
            <a:endParaRPr/>
          </a:p>
        </p:txBody>
      </p:sp>
      <p:sp>
        <p:nvSpPr>
          <p:cNvPr id="906" name="Google Shape;906;p8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907" name="Google Shape;907;p80"/>
          <p:cNvGraphicFramePr/>
          <p:nvPr/>
        </p:nvGraphicFramePr>
        <p:xfrm>
          <a:off x="4789358" y="1772271"/>
          <a:ext cx="3000000" cy="3000000"/>
        </p:xfrm>
        <a:graphic>
          <a:graphicData uri="http://schemas.openxmlformats.org/drawingml/2006/table">
            <a:tbl>
              <a:tblPr bandRow="1" firstRow="1">
                <a:noFill/>
                <a:tableStyleId>{E6CF6A41-BDCD-44B1-963D-E83B64F01F32}</a:tableStyleId>
              </a:tblPr>
              <a:tblGrid>
                <a:gridCol w="961875"/>
                <a:gridCol w="1010575"/>
                <a:gridCol w="1010575"/>
              </a:tblGrid>
              <a:tr h="335675">
                <a:tc>
                  <a:txBody>
                    <a:bodyPr/>
                    <a:lstStyle/>
                    <a:p>
                      <a:pPr indent="0" lvl="0" marL="0" marR="0" rtl="0" algn="l">
                        <a:spcBef>
                          <a:spcPts val="0"/>
                        </a:spcBef>
                        <a:spcAft>
                          <a:spcPts val="0"/>
                        </a:spcAft>
                        <a:buNone/>
                      </a:pPr>
                      <a:r>
                        <a:rPr lang="en-US" sz="1600"/>
                        <a:t>Cat</a:t>
                      </a:r>
                      <a:r>
                        <a:rPr lang="en-US" sz="1600"/>
                        <a:t> ID</a:t>
                      </a:r>
                      <a:endParaRPr sz="1600"/>
                    </a:p>
                  </a:txBody>
                  <a:tcPr marT="45725" marB="45725" marR="91450" marL="91450"/>
                </a:tc>
                <a:tc>
                  <a:txBody>
                    <a:bodyPr/>
                    <a:lstStyle/>
                    <a:p>
                      <a:pPr indent="0" lvl="0" marL="0" marR="0" rtl="0" algn="l">
                        <a:spcBef>
                          <a:spcPts val="0"/>
                        </a:spcBef>
                        <a:spcAft>
                          <a:spcPts val="0"/>
                        </a:spcAft>
                        <a:buNone/>
                      </a:pPr>
                      <a:r>
                        <a:rPr lang="en-US" sz="1600"/>
                        <a:t>Color ID</a:t>
                      </a:r>
                      <a:endParaRPr/>
                    </a:p>
                  </a:txBody>
                  <a:tcPr marT="45725" marB="45725" marR="91450" marL="91450"/>
                </a:tc>
                <a:tc>
                  <a:txBody>
                    <a:bodyPr/>
                    <a:lstStyle/>
                    <a:p>
                      <a:pPr indent="0" lvl="0" marL="0" marR="0" rtl="0" algn="l">
                        <a:spcBef>
                          <a:spcPts val="0"/>
                        </a:spcBef>
                        <a:spcAft>
                          <a:spcPts val="0"/>
                        </a:spcAft>
                        <a:buNone/>
                      </a:pPr>
                      <a:r>
                        <a:rPr lang="en-US" sz="1600"/>
                        <a:t>Amount</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50</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50</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20</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spcBef>
                          <a:spcPts val="0"/>
                        </a:spcBef>
                        <a:spcAft>
                          <a:spcPts val="0"/>
                        </a:spcAft>
                        <a:buNone/>
                      </a:pPr>
                      <a:r>
                        <a:rPr lang="en-US" sz="1600"/>
                        <a:t>4</a:t>
                      </a:r>
                      <a:endParaRPr/>
                    </a:p>
                  </a:txBody>
                  <a:tcPr marT="45725" marB="45725" marR="91450" marL="91450"/>
                </a:tc>
                <a:tc>
                  <a:txBody>
                    <a:bodyPr/>
                    <a:lstStyle/>
                    <a:p>
                      <a:pPr indent="0" lvl="0" marL="0" marR="0" rtl="0" algn="l">
                        <a:spcBef>
                          <a:spcPts val="0"/>
                        </a:spcBef>
                        <a:spcAft>
                          <a:spcPts val="0"/>
                        </a:spcAft>
                        <a:buNone/>
                      </a:pPr>
                      <a:r>
                        <a:rPr lang="en-US" sz="1600"/>
                        <a:t>40</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spcBef>
                          <a:spcPts val="0"/>
                        </a:spcBef>
                        <a:spcAft>
                          <a:spcPts val="0"/>
                        </a:spcAft>
                        <a:buNone/>
                      </a:pPr>
                      <a:r>
                        <a:rPr lang="en-US" sz="1600"/>
                        <a:t>40</a:t>
                      </a:r>
                      <a:endParaRPr/>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spcBef>
                          <a:spcPts val="0"/>
                        </a:spcBef>
                        <a:spcAft>
                          <a:spcPts val="0"/>
                        </a:spcAft>
                        <a:buNone/>
                      </a:pPr>
                      <a:r>
                        <a:rPr lang="en-US" sz="1600"/>
                        <a:t>100</a:t>
                      </a:r>
                      <a:endParaRPr/>
                    </a:p>
                  </a:txBody>
                  <a:tcPr marT="45725" marB="45725" marR="91450" marL="91450"/>
                </a:tc>
              </a:tr>
            </a:tbl>
          </a:graphicData>
        </a:graphic>
      </p:graphicFrame>
      <p:graphicFrame>
        <p:nvGraphicFramePr>
          <p:cNvPr id="908" name="Google Shape;908;p80"/>
          <p:cNvGraphicFramePr/>
          <p:nvPr/>
        </p:nvGraphicFramePr>
        <p:xfrm>
          <a:off x="2118612" y="1982133"/>
          <a:ext cx="3000000" cy="3000000"/>
        </p:xfrm>
        <a:graphic>
          <a:graphicData uri="http://schemas.openxmlformats.org/drawingml/2006/table">
            <a:tbl>
              <a:tblPr bandRow="1" firstRow="1">
                <a:noFill/>
                <a:tableStyleId>{2D6FA478-8785-47D3-8159-80C725376A7C}</a:tableStyleId>
              </a:tblPr>
              <a:tblGrid>
                <a:gridCol w="779675"/>
                <a:gridCol w="1533800"/>
              </a:tblGrid>
              <a:tr h="271475">
                <a:tc>
                  <a:txBody>
                    <a:bodyPr/>
                    <a:lstStyle/>
                    <a:p>
                      <a:pPr indent="0" lvl="0" marL="0" marR="0" rtl="0" algn="l">
                        <a:spcBef>
                          <a:spcPts val="0"/>
                        </a:spcBef>
                        <a:spcAft>
                          <a:spcPts val="0"/>
                        </a:spcAft>
                        <a:buNone/>
                      </a:pPr>
                      <a:r>
                        <a:rPr lang="en-US" sz="1100"/>
                        <a:t>ID</a:t>
                      </a:r>
                      <a:endParaRPr/>
                    </a:p>
                  </a:txBody>
                  <a:tcPr marT="45725" marB="45725" marR="91450" marL="91450"/>
                </a:tc>
                <a:tc>
                  <a:txBody>
                    <a:bodyPr/>
                    <a:lstStyle/>
                    <a:p>
                      <a:pPr indent="0" lvl="0" marL="0" marR="0" rtl="0" algn="l">
                        <a:spcBef>
                          <a:spcPts val="0"/>
                        </a:spcBef>
                        <a:spcAft>
                          <a:spcPts val="0"/>
                        </a:spcAft>
                        <a:buNone/>
                      </a:pPr>
                      <a:r>
                        <a:rPr lang="en-US" sz="1100"/>
                        <a:t>Name</a:t>
                      </a:r>
                      <a:endParaRPr/>
                    </a:p>
                  </a:txBody>
                  <a:tcPr marT="45725" marB="45725" marR="91450" marL="91450"/>
                </a:tc>
              </a:tr>
              <a:tr h="271475">
                <a:tc>
                  <a:txBody>
                    <a:bodyPr/>
                    <a:lstStyle/>
                    <a:p>
                      <a:pPr indent="0" lvl="0" marL="0" marR="0" rtl="0" algn="l">
                        <a:spcBef>
                          <a:spcPts val="0"/>
                        </a:spcBef>
                        <a:spcAft>
                          <a:spcPts val="0"/>
                        </a:spcAft>
                        <a:buNone/>
                      </a:pPr>
                      <a:r>
                        <a:rPr lang="en-US" sz="11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100"/>
                        <a:t>Megabyte</a:t>
                      </a:r>
                      <a:endParaRPr/>
                    </a:p>
                  </a:txBody>
                  <a:tcPr marT="45725" marB="45725" marR="91450" marL="91450"/>
                </a:tc>
              </a:tr>
              <a:tr h="271475">
                <a:tc>
                  <a:txBody>
                    <a:bodyPr/>
                    <a:lstStyle/>
                    <a:p>
                      <a:pPr indent="0" lvl="0" marL="0" marR="0" rtl="0" algn="l">
                        <a:spcBef>
                          <a:spcPts val="0"/>
                        </a:spcBef>
                        <a:spcAft>
                          <a:spcPts val="0"/>
                        </a:spcAft>
                        <a:buNone/>
                      </a:pPr>
                      <a:r>
                        <a:rPr lang="en-US" sz="11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100"/>
                        <a:t>Meowly</a:t>
                      </a:r>
                      <a:r>
                        <a:rPr lang="en-US" sz="1100"/>
                        <a:t> Cyrus</a:t>
                      </a:r>
                      <a:endParaRPr sz="1100"/>
                    </a:p>
                  </a:txBody>
                  <a:tcPr marT="45725" marB="45725" marR="91450" marL="91450"/>
                </a:tc>
              </a:tr>
              <a:tr h="271475">
                <a:tc>
                  <a:txBody>
                    <a:bodyPr/>
                    <a:lstStyle/>
                    <a:p>
                      <a:pPr indent="0" lvl="0" marL="0" marR="0" rtl="0" algn="l">
                        <a:spcBef>
                          <a:spcPts val="0"/>
                        </a:spcBef>
                        <a:spcAft>
                          <a:spcPts val="0"/>
                        </a:spcAft>
                        <a:buNone/>
                      </a:pPr>
                      <a:r>
                        <a:rPr lang="en-US" sz="11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100"/>
                        <a:t>Fuzz</a:t>
                      </a:r>
                      <a:r>
                        <a:rPr lang="en-US" sz="1100"/>
                        <a:t> Aldrin</a:t>
                      </a:r>
                      <a:endParaRPr sz="1100"/>
                    </a:p>
                  </a:txBody>
                  <a:tcPr marT="45725" marB="45725" marR="91450" marL="91450"/>
                </a:tc>
              </a:tr>
              <a:tr h="271475">
                <a:tc>
                  <a:txBody>
                    <a:bodyPr/>
                    <a:lstStyle/>
                    <a:p>
                      <a:pPr indent="0" lvl="0" marL="0" marR="0" rtl="0" algn="l">
                        <a:spcBef>
                          <a:spcPts val="0"/>
                        </a:spcBef>
                        <a:spcAft>
                          <a:spcPts val="0"/>
                        </a:spcAft>
                        <a:buNone/>
                      </a:pPr>
                      <a:r>
                        <a:rPr lang="en-US" sz="1100"/>
                        <a:t>4</a:t>
                      </a:r>
                      <a:endParaRPr/>
                    </a:p>
                  </a:txBody>
                  <a:tcPr marT="45725" marB="45725" marR="91450" marL="91450"/>
                </a:tc>
                <a:tc>
                  <a:txBody>
                    <a:bodyPr/>
                    <a:lstStyle/>
                    <a:p>
                      <a:pPr indent="0" lvl="0" marL="0" marR="0" rtl="0" algn="l">
                        <a:spcBef>
                          <a:spcPts val="0"/>
                        </a:spcBef>
                        <a:spcAft>
                          <a:spcPts val="0"/>
                        </a:spcAft>
                        <a:buNone/>
                      </a:pPr>
                      <a:r>
                        <a:rPr lang="en-US" sz="1100"/>
                        <a:t>Chair</a:t>
                      </a:r>
                      <a:r>
                        <a:rPr lang="en-US" sz="1100"/>
                        <a:t>man Meow</a:t>
                      </a:r>
                      <a:endParaRPr sz="1100"/>
                    </a:p>
                  </a:txBody>
                  <a:tcPr marT="45725" marB="45725" marR="91450" marL="91450"/>
                </a:tc>
              </a:tr>
              <a:tr h="271475">
                <a:tc>
                  <a:txBody>
                    <a:bodyPr/>
                    <a:lstStyle/>
                    <a:p>
                      <a:pPr indent="0" lvl="0" marL="0" marR="0" rtl="0" algn="l">
                        <a:spcBef>
                          <a:spcPts val="0"/>
                        </a:spcBef>
                        <a:spcAft>
                          <a:spcPts val="0"/>
                        </a:spcAft>
                        <a:buNone/>
                      </a:pPr>
                      <a:r>
                        <a:rPr lang="en-US" sz="1100"/>
                        <a:t>5</a:t>
                      </a:r>
                      <a:endParaRPr/>
                    </a:p>
                  </a:txBody>
                  <a:tcPr marT="45725" marB="45725" marR="91450" marL="91450"/>
                </a:tc>
                <a:tc>
                  <a:txBody>
                    <a:bodyPr/>
                    <a:lstStyle/>
                    <a:p>
                      <a:pPr indent="0" lvl="0" marL="0" marR="0" rtl="0" algn="l">
                        <a:spcBef>
                          <a:spcPts val="0"/>
                        </a:spcBef>
                        <a:spcAft>
                          <a:spcPts val="0"/>
                        </a:spcAft>
                        <a:buNone/>
                      </a:pPr>
                      <a:r>
                        <a:rPr lang="en-US" sz="1100"/>
                        <a:t>Anderson</a:t>
                      </a:r>
                      <a:r>
                        <a:rPr lang="en-US" sz="1100"/>
                        <a:t> Pooper</a:t>
                      </a:r>
                      <a:endParaRPr sz="1100"/>
                    </a:p>
                  </a:txBody>
                  <a:tcPr marT="45725" marB="45725" marR="91450" marL="91450"/>
                </a:tc>
              </a:tr>
              <a:tr h="271475">
                <a:tc>
                  <a:txBody>
                    <a:bodyPr/>
                    <a:lstStyle/>
                    <a:p>
                      <a:pPr indent="0" lvl="0" marL="0" marR="0" rtl="0" algn="l">
                        <a:spcBef>
                          <a:spcPts val="0"/>
                        </a:spcBef>
                        <a:spcAft>
                          <a:spcPts val="0"/>
                        </a:spcAft>
                        <a:buNone/>
                      </a:pPr>
                      <a:r>
                        <a:rPr lang="en-US" sz="1100"/>
                        <a:t>6</a:t>
                      </a:r>
                      <a:endParaRPr/>
                    </a:p>
                  </a:txBody>
                  <a:tcPr marT="45725" marB="45725" marR="91450" marL="91450"/>
                </a:tc>
                <a:tc>
                  <a:txBody>
                    <a:bodyPr/>
                    <a:lstStyle/>
                    <a:p>
                      <a:pPr indent="0" lvl="0" marL="0" marR="0" rtl="0" algn="l">
                        <a:spcBef>
                          <a:spcPts val="0"/>
                        </a:spcBef>
                        <a:spcAft>
                          <a:spcPts val="0"/>
                        </a:spcAft>
                        <a:buNone/>
                      </a:pPr>
                      <a:r>
                        <a:rPr lang="en-US" sz="1100"/>
                        <a:t>Gigabyte</a:t>
                      </a:r>
                      <a:endParaRPr/>
                    </a:p>
                  </a:txBody>
                  <a:tcPr marT="45725" marB="45725" marR="91450" marL="91450"/>
                </a:tc>
              </a:tr>
            </a:tbl>
          </a:graphicData>
        </a:graphic>
      </p:graphicFrame>
      <p:graphicFrame>
        <p:nvGraphicFramePr>
          <p:cNvPr id="909" name="Google Shape;909;p80"/>
          <p:cNvGraphicFramePr/>
          <p:nvPr/>
        </p:nvGraphicFramePr>
        <p:xfrm>
          <a:off x="8095757" y="1982133"/>
          <a:ext cx="3000000" cy="3000000"/>
        </p:xfrm>
        <a:graphic>
          <a:graphicData uri="http://schemas.openxmlformats.org/drawingml/2006/table">
            <a:tbl>
              <a:tblPr bandRow="1" firstRow="1">
                <a:noFill/>
                <a:tableStyleId>{2D6FA478-8785-47D3-8159-80C725376A7C}</a:tableStyleId>
              </a:tblPr>
              <a:tblGrid>
                <a:gridCol w="779675"/>
                <a:gridCol w="1533800"/>
              </a:tblGrid>
              <a:tr h="271475">
                <a:tc>
                  <a:txBody>
                    <a:bodyPr/>
                    <a:lstStyle/>
                    <a:p>
                      <a:pPr indent="0" lvl="0" marL="0" marR="0" rtl="0" algn="l">
                        <a:spcBef>
                          <a:spcPts val="0"/>
                        </a:spcBef>
                        <a:spcAft>
                          <a:spcPts val="0"/>
                        </a:spcAft>
                        <a:buNone/>
                      </a:pPr>
                      <a:r>
                        <a:rPr lang="en-US" sz="1100"/>
                        <a:t>ID</a:t>
                      </a:r>
                      <a:endParaRPr/>
                    </a:p>
                  </a:txBody>
                  <a:tcPr marT="45725" marB="45725" marR="91450" marL="91450"/>
                </a:tc>
                <a:tc>
                  <a:txBody>
                    <a:bodyPr/>
                    <a:lstStyle/>
                    <a:p>
                      <a:pPr indent="0" lvl="0" marL="0" marR="0" rtl="0" algn="l">
                        <a:spcBef>
                          <a:spcPts val="0"/>
                        </a:spcBef>
                        <a:spcAft>
                          <a:spcPts val="0"/>
                        </a:spcAft>
                        <a:buNone/>
                      </a:pPr>
                      <a:r>
                        <a:rPr lang="en-US" sz="1100"/>
                        <a:t>Name</a:t>
                      </a:r>
                      <a:endParaRPr/>
                    </a:p>
                  </a:txBody>
                  <a:tcPr marT="45725" marB="45725" marR="91450" marL="91450"/>
                </a:tc>
              </a:tr>
              <a:tr h="271475">
                <a:tc>
                  <a:txBody>
                    <a:bodyPr/>
                    <a:lstStyle/>
                    <a:p>
                      <a:pPr indent="0" lvl="0" marL="0" marR="0" rtl="0" algn="l">
                        <a:spcBef>
                          <a:spcPts val="0"/>
                        </a:spcBef>
                        <a:spcAft>
                          <a:spcPts val="0"/>
                        </a:spcAft>
                        <a:buNone/>
                      </a:pPr>
                      <a:r>
                        <a:rPr lang="en-US" sz="11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100"/>
                        <a:t>Black</a:t>
                      </a:r>
                      <a:endParaRPr/>
                    </a:p>
                  </a:txBody>
                  <a:tcPr marT="45725" marB="45725" marR="91450" marL="91450"/>
                </a:tc>
              </a:tr>
              <a:tr h="271475">
                <a:tc>
                  <a:txBody>
                    <a:bodyPr/>
                    <a:lstStyle/>
                    <a:p>
                      <a:pPr indent="0" lvl="0" marL="0" marR="0" rtl="0" algn="l">
                        <a:spcBef>
                          <a:spcPts val="0"/>
                        </a:spcBef>
                        <a:spcAft>
                          <a:spcPts val="0"/>
                        </a:spcAft>
                        <a:buNone/>
                      </a:pPr>
                      <a:r>
                        <a:rPr lang="en-US" sz="11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100"/>
                        <a:t>Brown</a:t>
                      </a:r>
                      <a:endParaRPr/>
                    </a:p>
                  </a:txBody>
                  <a:tcPr marT="45725" marB="45725" marR="91450" marL="91450"/>
                </a:tc>
              </a:tr>
              <a:tr h="271475">
                <a:tc>
                  <a:txBody>
                    <a:bodyPr/>
                    <a:lstStyle/>
                    <a:p>
                      <a:pPr indent="0" lvl="0" marL="0" marR="0" rtl="0" algn="l">
                        <a:spcBef>
                          <a:spcPts val="0"/>
                        </a:spcBef>
                        <a:spcAft>
                          <a:spcPts val="0"/>
                        </a:spcAft>
                        <a:buNone/>
                      </a:pPr>
                      <a:r>
                        <a:rPr lang="en-US" sz="11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100"/>
                        <a:t>White</a:t>
                      </a:r>
                      <a:endParaRPr/>
                    </a:p>
                  </a:txBody>
                  <a:tcPr marT="45725" marB="45725" marR="91450" marL="91450"/>
                </a:tc>
              </a:tr>
              <a:tr h="271475">
                <a:tc>
                  <a:txBody>
                    <a:bodyPr/>
                    <a:lstStyle/>
                    <a:p>
                      <a:pPr indent="0" lvl="0" marL="0" marR="0" rtl="0" algn="l">
                        <a:spcBef>
                          <a:spcPts val="0"/>
                        </a:spcBef>
                        <a:spcAft>
                          <a:spcPts val="0"/>
                        </a:spcAft>
                        <a:buNone/>
                      </a:pPr>
                      <a:r>
                        <a:rPr lang="en-US" sz="1100"/>
                        <a:t>4</a:t>
                      </a:r>
                      <a:endParaRPr/>
                    </a:p>
                  </a:txBody>
                  <a:tcPr marT="45725" marB="45725" marR="91450" marL="91450"/>
                </a:tc>
                <a:tc>
                  <a:txBody>
                    <a:bodyPr/>
                    <a:lstStyle/>
                    <a:p>
                      <a:pPr indent="0" lvl="0" marL="0" marR="0" rtl="0" algn="l">
                        <a:spcBef>
                          <a:spcPts val="0"/>
                        </a:spcBef>
                        <a:spcAft>
                          <a:spcPts val="0"/>
                        </a:spcAft>
                        <a:buNone/>
                      </a:pPr>
                      <a:r>
                        <a:rPr lang="en-US" sz="1100"/>
                        <a:t>Orange</a:t>
                      </a:r>
                      <a:endParaRPr/>
                    </a:p>
                  </a:txBody>
                  <a:tcPr marT="45725" marB="45725" marR="91450" marL="91450"/>
                </a:tc>
              </a:tr>
              <a:tr h="271475">
                <a:tc>
                  <a:txBody>
                    <a:bodyPr/>
                    <a:lstStyle/>
                    <a:p>
                      <a:pPr indent="0" lvl="0" marL="0" marR="0" rtl="0" algn="l">
                        <a:spcBef>
                          <a:spcPts val="0"/>
                        </a:spcBef>
                        <a:spcAft>
                          <a:spcPts val="0"/>
                        </a:spcAft>
                        <a:buNone/>
                      </a:pPr>
                      <a:r>
                        <a:rPr lang="en-US" sz="1100"/>
                        <a:t>5</a:t>
                      </a:r>
                      <a:endParaRPr/>
                    </a:p>
                  </a:txBody>
                  <a:tcPr marT="45725" marB="45725" marR="91450" marL="91450"/>
                </a:tc>
                <a:tc>
                  <a:txBody>
                    <a:bodyPr/>
                    <a:lstStyle/>
                    <a:p>
                      <a:pPr indent="0" lvl="0" marL="0" marR="0" rtl="0" algn="l">
                        <a:spcBef>
                          <a:spcPts val="0"/>
                        </a:spcBef>
                        <a:spcAft>
                          <a:spcPts val="0"/>
                        </a:spcAft>
                        <a:buNone/>
                      </a:pPr>
                      <a:r>
                        <a:rPr lang="en-US" sz="1100"/>
                        <a:t>Neon</a:t>
                      </a:r>
                      <a:r>
                        <a:rPr lang="en-US" sz="1100"/>
                        <a:t> Green</a:t>
                      </a:r>
                      <a:endParaRPr sz="1100"/>
                    </a:p>
                  </a:txBody>
                  <a:tcPr marT="45725" marB="45725" marR="91450" marL="91450"/>
                </a:tc>
              </a:tr>
              <a:tr h="271475">
                <a:tc>
                  <a:txBody>
                    <a:bodyPr/>
                    <a:lstStyle/>
                    <a:p>
                      <a:pPr indent="0" lvl="0" marL="0" marR="0" rtl="0" algn="l">
                        <a:spcBef>
                          <a:spcPts val="0"/>
                        </a:spcBef>
                        <a:spcAft>
                          <a:spcPts val="0"/>
                        </a:spcAft>
                        <a:buNone/>
                      </a:pPr>
                      <a:r>
                        <a:rPr lang="en-US" sz="1100"/>
                        <a:t>6</a:t>
                      </a:r>
                      <a:endParaRPr/>
                    </a:p>
                  </a:txBody>
                  <a:tcPr marT="45725" marB="45725" marR="91450" marL="91450"/>
                </a:tc>
                <a:tc>
                  <a:txBody>
                    <a:bodyPr/>
                    <a:lstStyle/>
                    <a:p>
                      <a:pPr indent="0" lvl="0" marL="0" marR="0" rtl="0" algn="l">
                        <a:spcBef>
                          <a:spcPts val="0"/>
                        </a:spcBef>
                        <a:spcAft>
                          <a:spcPts val="0"/>
                        </a:spcAft>
                        <a:buNone/>
                      </a:pPr>
                      <a:r>
                        <a:rPr lang="en-US" sz="1100"/>
                        <a:t>Invisible</a:t>
                      </a:r>
                      <a:endParaRPr/>
                    </a:p>
                  </a:txBody>
                  <a:tcPr marT="45725" marB="45725" marR="91450" marL="91450"/>
                </a:tc>
              </a:tr>
            </a:tbl>
          </a:graphicData>
        </a:graphic>
      </p:graphicFrame>
      <p:sp>
        <p:nvSpPr>
          <p:cNvPr id="910" name="Google Shape;910;p80"/>
          <p:cNvSpPr txBox="1"/>
          <p:nvPr/>
        </p:nvSpPr>
        <p:spPr>
          <a:xfrm>
            <a:off x="2118612" y="1587605"/>
            <a:ext cx="231348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7F7F7F"/>
                </a:solidFill>
                <a:latin typeface="Arial"/>
                <a:ea typeface="Arial"/>
                <a:cs typeface="Arial"/>
                <a:sym typeface="Arial"/>
              </a:rPr>
              <a:t>Cats</a:t>
            </a:r>
            <a:endParaRPr/>
          </a:p>
        </p:txBody>
      </p:sp>
      <p:sp>
        <p:nvSpPr>
          <p:cNvPr id="911" name="Google Shape;911;p80"/>
          <p:cNvSpPr txBox="1"/>
          <p:nvPr/>
        </p:nvSpPr>
        <p:spPr>
          <a:xfrm>
            <a:off x="8095756" y="1587605"/>
            <a:ext cx="231348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7F7F7F"/>
                </a:solidFill>
                <a:latin typeface="Arial"/>
                <a:ea typeface="Arial"/>
                <a:cs typeface="Arial"/>
                <a:sym typeface="Arial"/>
              </a:rPr>
              <a:t>Colors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ASIDE: PANDAS</a:t>
            </a:r>
            <a:endParaRPr/>
          </a:p>
        </p:txBody>
      </p:sp>
      <p:sp>
        <p:nvSpPr>
          <p:cNvPr id="917" name="Google Shape;917;p81"/>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So, this kinda feels like pandas …</a:t>
            </a:r>
            <a:endParaRPr/>
          </a:p>
          <a:p>
            <a:pPr indent="-342900" lvl="0" marL="342900" rtl="0" algn="l">
              <a:spcBef>
                <a:spcPts val="1000"/>
              </a:spcBef>
              <a:spcAft>
                <a:spcPts val="0"/>
              </a:spcAft>
              <a:buClr>
                <a:schemeClr val="dk1"/>
              </a:buClr>
              <a:buSzPts val="2000"/>
              <a:buFont typeface="Arial"/>
              <a:buChar char="•"/>
            </a:pPr>
            <a:r>
              <a:rPr b="0" lang="en-US"/>
              <a:t>And pandas kinda feels like a relational data system …</a:t>
            </a:r>
            <a:endParaRPr b="0"/>
          </a:p>
          <a:p>
            <a:pPr indent="0" lvl="0" marL="0" rtl="0" algn="l">
              <a:spcBef>
                <a:spcPts val="1000"/>
              </a:spcBef>
              <a:spcAft>
                <a:spcPts val="0"/>
              </a:spcAft>
              <a:buClr>
                <a:schemeClr val="dk1"/>
              </a:buClr>
              <a:buSzPts val="2000"/>
              <a:buNone/>
            </a:pPr>
            <a:r>
              <a:rPr lang="en-US"/>
              <a:t>Pandas is </a:t>
            </a:r>
            <a:r>
              <a:rPr lang="en-US">
                <a:solidFill>
                  <a:schemeClr val="dk2"/>
                </a:solidFill>
              </a:rPr>
              <a:t>not</a:t>
            </a:r>
            <a:r>
              <a:rPr lang="en-US"/>
              <a:t> strictly a relational data system:</a:t>
            </a:r>
            <a:endParaRPr/>
          </a:p>
          <a:p>
            <a:pPr indent="-342900" lvl="0" marL="342900" rtl="0" algn="l">
              <a:spcBef>
                <a:spcPts val="1000"/>
              </a:spcBef>
              <a:spcAft>
                <a:spcPts val="0"/>
              </a:spcAft>
              <a:buClr>
                <a:schemeClr val="dk1"/>
              </a:buClr>
              <a:buSzPts val="2000"/>
              <a:buFont typeface="Arial"/>
              <a:buChar char="•"/>
            </a:pPr>
            <a:r>
              <a:rPr b="0" lang="en-US"/>
              <a:t>No notion of primary / foreign keys</a:t>
            </a:r>
            <a:endParaRPr/>
          </a:p>
          <a:p>
            <a:pPr indent="0" lvl="0" marL="0" rtl="0" algn="l">
              <a:spcBef>
                <a:spcPts val="1000"/>
              </a:spcBef>
              <a:spcAft>
                <a:spcPts val="0"/>
              </a:spcAft>
              <a:buClr>
                <a:schemeClr val="dk1"/>
              </a:buClr>
              <a:buSzPts val="2000"/>
              <a:buNone/>
            </a:pPr>
            <a:r>
              <a:rPr lang="en-US"/>
              <a:t>It does have indexes (and multi-column indexes):</a:t>
            </a:r>
            <a:endParaRPr/>
          </a:p>
          <a:p>
            <a:pPr indent="-342900" lvl="0" marL="342900" rtl="0" algn="l">
              <a:spcBef>
                <a:spcPts val="1000"/>
              </a:spcBef>
              <a:spcAft>
                <a:spcPts val="0"/>
              </a:spcAft>
              <a:buClr>
                <a:schemeClr val="dk1"/>
              </a:buClr>
              <a:buSzPts val="2000"/>
              <a:buFont typeface="Arial"/>
              <a:buChar char="•"/>
            </a:pPr>
            <a:r>
              <a:rPr b="0" lang="en-US"/>
              <a:t>pandas.Index: ordered, sliceable set storing axis labels</a:t>
            </a:r>
            <a:endParaRPr/>
          </a:p>
          <a:p>
            <a:pPr indent="-342900" lvl="0" marL="342900" rtl="0" algn="l">
              <a:spcBef>
                <a:spcPts val="1000"/>
              </a:spcBef>
              <a:spcAft>
                <a:spcPts val="0"/>
              </a:spcAft>
              <a:buClr>
                <a:schemeClr val="dk1"/>
              </a:buClr>
              <a:buSzPts val="2000"/>
              <a:buFont typeface="Arial"/>
              <a:buChar char="•"/>
            </a:pPr>
            <a:r>
              <a:rPr b="0" lang="en-US"/>
              <a:t>pandas.MultiIndex: hierarchical index</a:t>
            </a:r>
            <a:endParaRPr/>
          </a:p>
          <a:p>
            <a:pPr indent="0" lvl="0" marL="0" rtl="0" algn="l">
              <a:spcBef>
                <a:spcPts val="1000"/>
              </a:spcBef>
              <a:spcAft>
                <a:spcPts val="0"/>
              </a:spcAft>
              <a:buClr>
                <a:schemeClr val="dk2"/>
              </a:buClr>
              <a:buSzPts val="2000"/>
              <a:buNone/>
            </a:pPr>
            <a:r>
              <a:rPr lang="en-US">
                <a:solidFill>
                  <a:schemeClr val="dk2"/>
                </a:solidFill>
              </a:rPr>
              <a:t>Rule of thumb: do heavy, rough lifting at the relational DB level, then fine-grained slicing and dicing and viz with pandas</a:t>
            </a:r>
            <a:endParaRPr b="0">
              <a:solidFill>
                <a:schemeClr val="dk2"/>
              </a:solidFill>
            </a:endParaRPr>
          </a:p>
        </p:txBody>
      </p:sp>
      <p:sp>
        <p:nvSpPr>
          <p:cNvPr id="918" name="Google Shape;918;p8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TABLES </a:t>
            </a:r>
            <a:endParaRPr/>
          </a:p>
        </p:txBody>
      </p:sp>
      <p:sp>
        <p:nvSpPr>
          <p:cNvPr id="170" name="Google Shape;170;p1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171" name="Google Shape;171;p19"/>
          <p:cNvGraphicFramePr/>
          <p:nvPr/>
        </p:nvGraphicFramePr>
        <p:xfrm>
          <a:off x="5458111" y="3460612"/>
          <a:ext cx="3000000" cy="3000000"/>
        </p:xfrm>
        <a:graphic>
          <a:graphicData uri="http://schemas.openxmlformats.org/drawingml/2006/table">
            <a:tbl>
              <a:tblPr bandRow="1" firstRow="1">
                <a:noFill/>
                <a:tableStyleId>{E6CF6A41-BDCD-44B1-963D-E83B64F01F32}</a:tableStyleId>
              </a:tblPr>
              <a:tblGrid>
                <a:gridCol w="1035775"/>
                <a:gridCol w="1035775"/>
                <a:gridCol w="1035775"/>
                <a:gridCol w="1035775"/>
              </a:tblGrid>
              <a:tr h="425150">
                <a:tc>
                  <a:txBody>
                    <a:bodyPr/>
                    <a:lstStyle/>
                    <a:p>
                      <a:pPr indent="0" lvl="0" marL="0" marR="0" rtl="0" algn="l">
                        <a:spcBef>
                          <a:spcPts val="0"/>
                        </a:spcBef>
                        <a:spcAft>
                          <a:spcPts val="0"/>
                        </a:spcAft>
                        <a:buNone/>
                      </a:pPr>
                      <a:r>
                        <a:rPr lang="en-US" sz="1800" u="none" cap="none" strike="noStrike"/>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r>
              <a:tr h="4251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r>
              <a:tr h="4251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r>
            </a:tbl>
          </a:graphicData>
        </a:graphic>
      </p:graphicFrame>
      <p:grpSp>
        <p:nvGrpSpPr>
          <p:cNvPr id="172" name="Google Shape;172;p19"/>
          <p:cNvGrpSpPr/>
          <p:nvPr/>
        </p:nvGrpSpPr>
        <p:grpSpPr>
          <a:xfrm>
            <a:off x="1981199" y="4064366"/>
            <a:ext cx="3192100" cy="1216701"/>
            <a:chOff x="457199" y="4064365"/>
            <a:chExt cx="3192100" cy="1216701"/>
          </a:xfrm>
        </p:grpSpPr>
        <p:cxnSp>
          <p:nvCxnSpPr>
            <p:cNvPr id="173" name="Google Shape;173;p19"/>
            <p:cNvCxnSpPr/>
            <p:nvPr/>
          </p:nvCxnSpPr>
          <p:spPr>
            <a:xfrm>
              <a:off x="2629968" y="4064365"/>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sp>
          <p:nvSpPr>
            <p:cNvPr id="174" name="Google Shape;174;p19"/>
            <p:cNvSpPr txBox="1"/>
            <p:nvPr/>
          </p:nvSpPr>
          <p:spPr>
            <a:xfrm>
              <a:off x="457199" y="4173900"/>
              <a:ext cx="1790519" cy="9233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accent3"/>
                  </a:solidFill>
                  <a:latin typeface="Arial"/>
                  <a:ea typeface="Arial"/>
                  <a:cs typeface="Arial"/>
                  <a:sym typeface="Arial"/>
                </a:rPr>
                <a:t>Observations,</a:t>
              </a:r>
              <a:endParaRPr/>
            </a:p>
            <a:p>
              <a:pPr indent="0" lvl="0" marL="0" marR="0" rtl="0" algn="r">
                <a:spcBef>
                  <a:spcPts val="0"/>
                </a:spcBef>
                <a:spcAft>
                  <a:spcPts val="0"/>
                </a:spcAft>
                <a:buNone/>
              </a:pPr>
              <a:r>
                <a:rPr lang="en-US" sz="1800">
                  <a:solidFill>
                    <a:schemeClr val="accent3"/>
                  </a:solidFill>
                  <a:latin typeface="Arial"/>
                  <a:ea typeface="Arial"/>
                  <a:cs typeface="Arial"/>
                  <a:sym typeface="Arial"/>
                </a:rPr>
                <a:t>Rows, or </a:t>
              </a:r>
              <a:endParaRPr/>
            </a:p>
            <a:p>
              <a:pPr indent="0" lvl="0" marL="0" marR="0" rtl="0" algn="r">
                <a:spcBef>
                  <a:spcPts val="0"/>
                </a:spcBef>
                <a:spcAft>
                  <a:spcPts val="0"/>
                </a:spcAft>
                <a:buNone/>
              </a:pPr>
              <a:r>
                <a:rPr lang="en-US" sz="1800">
                  <a:solidFill>
                    <a:schemeClr val="accent3"/>
                  </a:solidFill>
                  <a:latin typeface="Arial"/>
                  <a:ea typeface="Arial"/>
                  <a:cs typeface="Arial"/>
                  <a:sym typeface="Arial"/>
                </a:rPr>
                <a:t>Tuples</a:t>
              </a:r>
              <a:endParaRPr/>
            </a:p>
          </p:txBody>
        </p:sp>
        <p:cxnSp>
          <p:nvCxnSpPr>
            <p:cNvPr id="175" name="Google Shape;175;p19"/>
            <p:cNvCxnSpPr/>
            <p:nvPr/>
          </p:nvCxnSpPr>
          <p:spPr>
            <a:xfrm>
              <a:off x="2629968" y="4449945"/>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cxnSp>
          <p:nvCxnSpPr>
            <p:cNvPr id="176" name="Google Shape;176;p19"/>
            <p:cNvCxnSpPr/>
            <p:nvPr/>
          </p:nvCxnSpPr>
          <p:spPr>
            <a:xfrm>
              <a:off x="2629968" y="4865506"/>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cxnSp>
          <p:nvCxnSpPr>
            <p:cNvPr id="177" name="Google Shape;177;p19"/>
            <p:cNvCxnSpPr/>
            <p:nvPr/>
          </p:nvCxnSpPr>
          <p:spPr>
            <a:xfrm>
              <a:off x="2629968" y="5281066"/>
              <a:ext cx="1019331" cy="0"/>
            </a:xfrm>
            <a:prstGeom prst="straightConnector1">
              <a:avLst/>
            </a:prstGeom>
            <a:noFill/>
            <a:ln cap="flat" cmpd="sng" w="41275">
              <a:solidFill>
                <a:schemeClr val="accent3"/>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78" name="Google Shape;178;p19"/>
          <p:cNvGrpSpPr/>
          <p:nvPr/>
        </p:nvGrpSpPr>
        <p:grpSpPr>
          <a:xfrm>
            <a:off x="6485744" y="1871011"/>
            <a:ext cx="3115455" cy="1487402"/>
            <a:chOff x="4961743" y="1871011"/>
            <a:chExt cx="3115455" cy="1487402"/>
          </a:xfrm>
        </p:grpSpPr>
        <p:cxnSp>
          <p:nvCxnSpPr>
            <p:cNvPr id="179" name="Google Shape;179;p19"/>
            <p:cNvCxnSpPr/>
            <p:nvPr/>
          </p:nvCxnSpPr>
          <p:spPr>
            <a:xfrm>
              <a:off x="6484044"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cxnSp>
          <p:nvCxnSpPr>
            <p:cNvPr id="180" name="Google Shape;180;p19"/>
            <p:cNvCxnSpPr/>
            <p:nvPr/>
          </p:nvCxnSpPr>
          <p:spPr>
            <a:xfrm>
              <a:off x="5381465"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sp>
          <p:nvSpPr>
            <p:cNvPr id="181" name="Google Shape;181;p19"/>
            <p:cNvSpPr txBox="1"/>
            <p:nvPr/>
          </p:nvSpPr>
          <p:spPr>
            <a:xfrm>
              <a:off x="4961743" y="1871011"/>
              <a:ext cx="311545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accent5"/>
                  </a:solidFill>
                  <a:latin typeface="Arial"/>
                  <a:ea typeface="Arial"/>
                  <a:cs typeface="Arial"/>
                  <a:sym typeface="Arial"/>
                </a:rPr>
                <a:t>Variables</a:t>
              </a:r>
              <a:endParaRPr/>
            </a:p>
            <a:p>
              <a:pPr indent="0" lvl="0" marL="0" marR="0" rtl="0" algn="ctr">
                <a:spcBef>
                  <a:spcPts val="0"/>
                </a:spcBef>
                <a:spcAft>
                  <a:spcPts val="0"/>
                </a:spcAft>
                <a:buNone/>
              </a:pPr>
              <a:r>
                <a:rPr lang="en-US" sz="1800">
                  <a:solidFill>
                    <a:schemeClr val="accent5"/>
                  </a:solidFill>
                  <a:latin typeface="Arial"/>
                  <a:ea typeface="Arial"/>
                  <a:cs typeface="Arial"/>
                  <a:sym typeface="Arial"/>
                </a:rPr>
                <a:t>(also called Attributes, or Columns, or Labels)</a:t>
              </a:r>
              <a:endParaRPr/>
            </a:p>
          </p:txBody>
        </p:sp>
        <p:cxnSp>
          <p:nvCxnSpPr>
            <p:cNvPr id="182" name="Google Shape;182;p19"/>
            <p:cNvCxnSpPr/>
            <p:nvPr/>
          </p:nvCxnSpPr>
          <p:spPr>
            <a:xfrm>
              <a:off x="7586622" y="2986567"/>
              <a:ext cx="3097" cy="371846"/>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83" name="Google Shape;183;p19"/>
          <p:cNvGrpSpPr/>
          <p:nvPr/>
        </p:nvGrpSpPr>
        <p:grpSpPr>
          <a:xfrm>
            <a:off x="2723214" y="1871011"/>
            <a:ext cx="3762530" cy="1509592"/>
            <a:chOff x="1199214" y="1871011"/>
            <a:chExt cx="3762530" cy="1509592"/>
          </a:xfrm>
        </p:grpSpPr>
        <p:cxnSp>
          <p:nvCxnSpPr>
            <p:cNvPr id="184" name="Google Shape;184;p19"/>
            <p:cNvCxnSpPr/>
            <p:nvPr/>
          </p:nvCxnSpPr>
          <p:spPr>
            <a:xfrm>
              <a:off x="3649299" y="2794341"/>
              <a:ext cx="446361" cy="586262"/>
            </a:xfrm>
            <a:prstGeom prst="straightConnector1">
              <a:avLst/>
            </a:prstGeom>
            <a:noFill/>
            <a:ln cap="flat" cmpd="sng" w="41275">
              <a:solidFill>
                <a:srgbClr val="7030A0"/>
              </a:solidFill>
              <a:prstDash val="solid"/>
              <a:round/>
              <a:headEnd len="sm" w="sm" type="none"/>
              <a:tailEnd len="med" w="med" type="triangle"/>
            </a:ln>
            <a:effectLst>
              <a:outerShdw blurRad="39999" rotWithShape="0" algn="bl" dist="23000">
                <a:srgbClr val="000000">
                  <a:alpha val="40000"/>
                </a:srgbClr>
              </a:outerShdw>
            </a:effectLst>
          </p:spPr>
        </p:cxnSp>
        <p:sp>
          <p:nvSpPr>
            <p:cNvPr id="185" name="Google Shape;185;p19"/>
            <p:cNvSpPr txBox="1"/>
            <p:nvPr/>
          </p:nvSpPr>
          <p:spPr>
            <a:xfrm>
              <a:off x="1199214" y="1871011"/>
              <a:ext cx="376253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030A0"/>
                  </a:solidFill>
                  <a:latin typeface="Arial"/>
                  <a:ea typeface="Arial"/>
                  <a:cs typeface="Arial"/>
                  <a:sym typeface="Arial"/>
                </a:rPr>
                <a:t>Special Column, called “Index”, or “ID”, or “Key”</a:t>
              </a:r>
              <a:endParaRPr/>
            </a:p>
            <a:p>
              <a:pPr indent="0" lvl="0" marL="0" marR="0" rtl="0" algn="ctr">
                <a:spcBef>
                  <a:spcPts val="0"/>
                </a:spcBef>
                <a:spcAft>
                  <a:spcPts val="0"/>
                </a:spcAft>
                <a:buNone/>
              </a:pPr>
              <a:r>
                <a:rPr lang="en-US" sz="1800">
                  <a:solidFill>
                    <a:srgbClr val="7030A0"/>
                  </a:solidFill>
                  <a:latin typeface="Arial"/>
                  <a:ea typeface="Arial"/>
                  <a:cs typeface="Arial"/>
                  <a:sym typeface="Arial"/>
                </a:rPr>
                <a:t>Usually, no duplicates Allowed</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8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SQLITE</a:t>
            </a:r>
            <a:endParaRPr/>
          </a:p>
        </p:txBody>
      </p:sp>
      <p:sp>
        <p:nvSpPr>
          <p:cNvPr id="924" name="Google Shape;924;p82"/>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000"/>
              <a:buNone/>
            </a:pPr>
            <a:r>
              <a:rPr lang="en-US">
                <a:solidFill>
                  <a:schemeClr val="dk2"/>
                </a:solidFill>
              </a:rPr>
              <a:t>On-disk</a:t>
            </a:r>
            <a:r>
              <a:rPr lang="en-US"/>
              <a:t> relational database management system (RDMS)</a:t>
            </a:r>
            <a:endParaRPr/>
          </a:p>
          <a:p>
            <a:pPr indent="-342900" lvl="0" marL="342900" rtl="0" algn="l">
              <a:spcBef>
                <a:spcPts val="1000"/>
              </a:spcBef>
              <a:spcAft>
                <a:spcPts val="0"/>
              </a:spcAft>
              <a:buClr>
                <a:schemeClr val="dk1"/>
              </a:buClr>
              <a:buSzPts val="2000"/>
              <a:buFont typeface="Arial"/>
              <a:buChar char="•"/>
            </a:pPr>
            <a:r>
              <a:rPr b="0" lang="en-US"/>
              <a:t>Applications connect directly to a </a:t>
            </a:r>
            <a:r>
              <a:rPr b="0" lang="en-US">
                <a:solidFill>
                  <a:schemeClr val="dk2"/>
                </a:solidFill>
              </a:rPr>
              <a:t>file</a:t>
            </a:r>
            <a:endParaRPr/>
          </a:p>
          <a:p>
            <a:pPr indent="0" lvl="0" marL="0" rtl="0" algn="l">
              <a:spcBef>
                <a:spcPts val="1000"/>
              </a:spcBef>
              <a:spcAft>
                <a:spcPts val="0"/>
              </a:spcAft>
              <a:buClr>
                <a:schemeClr val="dk1"/>
              </a:buClr>
              <a:buSzPts val="2000"/>
              <a:buNone/>
            </a:pPr>
            <a:r>
              <a:rPr lang="en-US"/>
              <a:t>Most RDMSs have applications connect to a </a:t>
            </a:r>
            <a:r>
              <a:rPr lang="en-US">
                <a:solidFill>
                  <a:schemeClr val="dk2"/>
                </a:solidFill>
              </a:rPr>
              <a:t>server</a:t>
            </a:r>
            <a:r>
              <a:rPr lang="en-US"/>
              <a:t>:</a:t>
            </a:r>
            <a:endParaRPr/>
          </a:p>
          <a:p>
            <a:pPr indent="-342900" lvl="0" marL="342900" rtl="0" algn="l">
              <a:spcBef>
                <a:spcPts val="1000"/>
              </a:spcBef>
              <a:spcAft>
                <a:spcPts val="0"/>
              </a:spcAft>
              <a:buClr>
                <a:schemeClr val="dk1"/>
              </a:buClr>
              <a:buSzPts val="2000"/>
              <a:buFont typeface="Arial"/>
              <a:buChar char="•"/>
            </a:pPr>
            <a:r>
              <a:rPr b="0" lang="en-US"/>
              <a:t>Advantages include greater concurrency, less restrictive locking</a:t>
            </a:r>
            <a:endParaRPr/>
          </a:p>
          <a:p>
            <a:pPr indent="-342900" lvl="0" marL="342900" rtl="0" algn="l">
              <a:spcBef>
                <a:spcPts val="1000"/>
              </a:spcBef>
              <a:spcAft>
                <a:spcPts val="0"/>
              </a:spcAft>
              <a:buClr>
                <a:schemeClr val="dk1"/>
              </a:buClr>
              <a:buSzPts val="2000"/>
              <a:buFont typeface="Arial"/>
              <a:buChar char="•"/>
            </a:pPr>
            <a:r>
              <a:rPr b="0" lang="en-US"/>
              <a:t>Disadvantages include, for this class, setup time ☺</a:t>
            </a:r>
            <a:endParaRPr/>
          </a:p>
          <a:p>
            <a:pPr indent="0" lvl="0" marL="0" rtl="0" algn="l">
              <a:spcBef>
                <a:spcPts val="1000"/>
              </a:spcBef>
              <a:spcAft>
                <a:spcPts val="0"/>
              </a:spcAft>
              <a:buClr>
                <a:schemeClr val="dk1"/>
              </a:buClr>
              <a:buSzPts val="2000"/>
              <a:buNone/>
            </a:pPr>
            <a:r>
              <a:rPr lang="en-US"/>
              <a:t>Installation:</a:t>
            </a:r>
            <a:endParaRPr/>
          </a:p>
          <a:p>
            <a:pPr indent="-342900" lvl="0" marL="342900" rtl="0" algn="l">
              <a:spcBef>
                <a:spcPts val="1000"/>
              </a:spcBef>
              <a:spcAft>
                <a:spcPts val="0"/>
              </a:spcAft>
              <a:buClr>
                <a:schemeClr val="dk1"/>
              </a:buClr>
              <a:buSzPts val="2000"/>
              <a:buFont typeface="Arial"/>
              <a:buChar char="•"/>
            </a:pPr>
            <a:r>
              <a:rPr b="0" lang="en-US">
                <a:latin typeface="Courier"/>
                <a:ea typeface="Courier"/>
                <a:cs typeface="Courier"/>
                <a:sym typeface="Courier"/>
              </a:rPr>
              <a:t>conda install -c anaconda sqlite</a:t>
            </a:r>
            <a:endParaRPr b="0">
              <a:latin typeface="Courier"/>
              <a:ea typeface="Courier"/>
              <a:cs typeface="Courier"/>
              <a:sym typeface="Courier"/>
            </a:endParaRPr>
          </a:p>
          <a:p>
            <a:pPr indent="-342900" lvl="0" marL="342900" rtl="0" algn="l">
              <a:spcBef>
                <a:spcPts val="1000"/>
              </a:spcBef>
              <a:spcAft>
                <a:spcPts val="0"/>
              </a:spcAft>
              <a:buClr>
                <a:schemeClr val="dk1"/>
              </a:buClr>
              <a:buSzPts val="2000"/>
              <a:buFont typeface="Arial"/>
              <a:buChar char="•"/>
            </a:pPr>
            <a:r>
              <a:rPr b="0" lang="en-US"/>
              <a:t>(Included in Docker container &amp; Jupyter install; need install for raw Python)</a:t>
            </a:r>
            <a:endParaRPr/>
          </a:p>
          <a:p>
            <a:pPr indent="0" lvl="0" marL="0" rtl="0" algn="l">
              <a:spcBef>
                <a:spcPts val="1000"/>
              </a:spcBef>
              <a:spcAft>
                <a:spcPts val="0"/>
              </a:spcAft>
              <a:buClr>
                <a:schemeClr val="dk1"/>
              </a:buClr>
              <a:buSzPts val="2000"/>
              <a:buNone/>
            </a:pPr>
            <a:r>
              <a:rPr lang="en-US"/>
              <a:t>All interactions use Structured Query Language (SQL)</a:t>
            </a:r>
            <a:endParaRPr/>
          </a:p>
        </p:txBody>
      </p:sp>
      <p:sp>
        <p:nvSpPr>
          <p:cNvPr id="925" name="Google Shape;925;p8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HOW A RELATIONAL DB FITS INTO YOUR WORKFLOW</a:t>
            </a:r>
            <a:endParaRPr/>
          </a:p>
        </p:txBody>
      </p:sp>
      <p:sp>
        <p:nvSpPr>
          <p:cNvPr id="931" name="Google Shape;931;p8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32" name="Google Shape;932;p83"/>
          <p:cNvSpPr/>
          <p:nvPr/>
        </p:nvSpPr>
        <p:spPr>
          <a:xfrm>
            <a:off x="8162563" y="4470497"/>
            <a:ext cx="2503358" cy="1214204"/>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SQLite CLI &amp; GUI Frontend</a:t>
            </a:r>
            <a:endParaRPr/>
          </a:p>
        </p:txBody>
      </p:sp>
      <p:sp>
        <p:nvSpPr>
          <p:cNvPr id="933" name="Google Shape;933;p83"/>
          <p:cNvSpPr/>
          <p:nvPr/>
        </p:nvSpPr>
        <p:spPr>
          <a:xfrm>
            <a:off x="8342447" y="2503357"/>
            <a:ext cx="2143593" cy="1154243"/>
          </a:xfrm>
          <a:prstGeom prst="flowChartMagneticDisk">
            <a:avLst/>
          </a:prstGeom>
          <a:solidFill>
            <a:schemeClr val="accent3"/>
          </a:solidFill>
          <a:ln cap="flat" cmpd="sng" w="412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SQLite File</a:t>
            </a:r>
            <a:endParaRPr/>
          </a:p>
        </p:txBody>
      </p:sp>
      <p:sp>
        <p:nvSpPr>
          <p:cNvPr id="934" name="Google Shape;934;p83"/>
          <p:cNvSpPr/>
          <p:nvPr/>
        </p:nvSpPr>
        <p:spPr>
          <a:xfrm>
            <a:off x="4611973" y="2398427"/>
            <a:ext cx="2233534" cy="1364105"/>
          </a:xfrm>
          <a:prstGeom prst="flowChartMultidocument">
            <a:avLst/>
          </a:prstGeom>
          <a:solidFill>
            <a:schemeClr val="dk1"/>
          </a:solidFill>
          <a:ln cap="flat" cmpd="sng" w="412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Python</a:t>
            </a:r>
            <a:endParaRPr/>
          </a:p>
        </p:txBody>
      </p:sp>
      <p:sp>
        <p:nvSpPr>
          <p:cNvPr id="935" name="Google Shape;935;p83"/>
          <p:cNvSpPr/>
          <p:nvPr/>
        </p:nvSpPr>
        <p:spPr>
          <a:xfrm rot="-1078663">
            <a:off x="861300" y="1641706"/>
            <a:ext cx="2061148" cy="1573967"/>
          </a:xfrm>
          <a:custGeom>
            <a:rect b="b" l="l" r="r" t="t"/>
            <a:pathLst>
              <a:path extrusionOk="0" h="1214204" w="1723869">
                <a:moveTo>
                  <a:pt x="314793" y="539646"/>
                </a:moveTo>
                <a:cubicBezTo>
                  <a:pt x="327285" y="564629"/>
                  <a:pt x="302450" y="484109"/>
                  <a:pt x="344773" y="674558"/>
                </a:cubicBezTo>
                <a:cubicBezTo>
                  <a:pt x="350300" y="699429"/>
                  <a:pt x="353584" y="724791"/>
                  <a:pt x="359764" y="749508"/>
                </a:cubicBezTo>
                <a:cubicBezTo>
                  <a:pt x="363596" y="764837"/>
                  <a:pt x="370596" y="779235"/>
                  <a:pt x="374754" y="794479"/>
                </a:cubicBezTo>
                <a:cubicBezTo>
                  <a:pt x="385595" y="834231"/>
                  <a:pt x="391704" y="875310"/>
                  <a:pt x="404734" y="914400"/>
                </a:cubicBezTo>
                <a:cubicBezTo>
                  <a:pt x="409731" y="929390"/>
                  <a:pt x="410243" y="946730"/>
                  <a:pt x="419724" y="959371"/>
                </a:cubicBezTo>
                <a:cubicBezTo>
                  <a:pt x="463570" y="1017832"/>
                  <a:pt x="487633" y="1029628"/>
                  <a:pt x="539646" y="1064302"/>
                </a:cubicBezTo>
                <a:cubicBezTo>
                  <a:pt x="549639" y="1079292"/>
                  <a:pt x="553984" y="1100334"/>
                  <a:pt x="569626" y="1109272"/>
                </a:cubicBezTo>
                <a:cubicBezTo>
                  <a:pt x="591747" y="1121913"/>
                  <a:pt x="619705" y="1118736"/>
                  <a:pt x="644577" y="1124263"/>
                </a:cubicBezTo>
                <a:cubicBezTo>
                  <a:pt x="664688" y="1128732"/>
                  <a:pt x="684550" y="1134256"/>
                  <a:pt x="704537" y="1139253"/>
                </a:cubicBezTo>
                <a:cubicBezTo>
                  <a:pt x="810006" y="1209564"/>
                  <a:pt x="676265" y="1128650"/>
                  <a:pt x="824459" y="1184223"/>
                </a:cubicBezTo>
                <a:cubicBezTo>
                  <a:pt x="841328" y="1190549"/>
                  <a:pt x="854439" y="1204210"/>
                  <a:pt x="869429" y="1214204"/>
                </a:cubicBezTo>
                <a:cubicBezTo>
                  <a:pt x="883539" y="1210676"/>
                  <a:pt x="956767" y="1193997"/>
                  <a:pt x="974360" y="1184223"/>
                </a:cubicBezTo>
                <a:cubicBezTo>
                  <a:pt x="1005857" y="1166725"/>
                  <a:pt x="1064301" y="1124263"/>
                  <a:pt x="1064301" y="1124263"/>
                </a:cubicBezTo>
                <a:cubicBezTo>
                  <a:pt x="1330702" y="1136372"/>
                  <a:pt x="1360424" y="1151150"/>
                  <a:pt x="1588957" y="1124263"/>
                </a:cubicBezTo>
                <a:cubicBezTo>
                  <a:pt x="1609418" y="1121856"/>
                  <a:pt x="1628931" y="1114269"/>
                  <a:pt x="1648918" y="1109272"/>
                </a:cubicBezTo>
                <a:cubicBezTo>
                  <a:pt x="1696428" y="1038006"/>
                  <a:pt x="1673200" y="1081395"/>
                  <a:pt x="1708878" y="974361"/>
                </a:cubicBezTo>
                <a:lnTo>
                  <a:pt x="1723869" y="929390"/>
                </a:lnTo>
                <a:cubicBezTo>
                  <a:pt x="1718872" y="914400"/>
                  <a:pt x="1718749" y="896758"/>
                  <a:pt x="1708878" y="884420"/>
                </a:cubicBezTo>
                <a:cubicBezTo>
                  <a:pt x="1697624" y="870352"/>
                  <a:pt x="1680371" y="861757"/>
                  <a:pt x="1663908" y="854440"/>
                </a:cubicBezTo>
                <a:cubicBezTo>
                  <a:pt x="1601662" y="826775"/>
                  <a:pt x="1563140" y="822294"/>
                  <a:pt x="1499016" y="809469"/>
                </a:cubicBezTo>
                <a:cubicBezTo>
                  <a:pt x="1484026" y="794479"/>
                  <a:pt x="1465805" y="782138"/>
                  <a:pt x="1454046" y="764499"/>
                </a:cubicBezTo>
                <a:cubicBezTo>
                  <a:pt x="1433006" y="732939"/>
                  <a:pt x="1435110" y="706118"/>
                  <a:pt x="1454046" y="674558"/>
                </a:cubicBezTo>
                <a:cubicBezTo>
                  <a:pt x="1461317" y="662439"/>
                  <a:pt x="1476187" y="656336"/>
                  <a:pt x="1484026" y="644577"/>
                </a:cubicBezTo>
                <a:cubicBezTo>
                  <a:pt x="1496421" y="625984"/>
                  <a:pt x="1505204" y="605156"/>
                  <a:pt x="1514006" y="584617"/>
                </a:cubicBezTo>
                <a:cubicBezTo>
                  <a:pt x="1529407" y="548681"/>
                  <a:pt x="1533122" y="517711"/>
                  <a:pt x="1543987" y="479685"/>
                </a:cubicBezTo>
                <a:cubicBezTo>
                  <a:pt x="1548328" y="464492"/>
                  <a:pt x="1553980" y="449705"/>
                  <a:pt x="1558977" y="434715"/>
                </a:cubicBezTo>
                <a:cubicBezTo>
                  <a:pt x="1553980" y="394741"/>
                  <a:pt x="1555563" y="353380"/>
                  <a:pt x="1543987" y="314794"/>
                </a:cubicBezTo>
                <a:cubicBezTo>
                  <a:pt x="1539926" y="301257"/>
                  <a:pt x="1528120" y="285556"/>
                  <a:pt x="1514006" y="284813"/>
                </a:cubicBezTo>
                <a:lnTo>
                  <a:pt x="1259173" y="299804"/>
                </a:lnTo>
                <a:cubicBezTo>
                  <a:pt x="1249180" y="314794"/>
                  <a:pt x="1241056" y="331216"/>
                  <a:pt x="1229193" y="344774"/>
                </a:cubicBezTo>
                <a:cubicBezTo>
                  <a:pt x="1205927" y="371364"/>
                  <a:pt x="1154242" y="419725"/>
                  <a:pt x="1154242" y="419725"/>
                </a:cubicBezTo>
                <a:cubicBezTo>
                  <a:pt x="1075088" y="393340"/>
                  <a:pt x="1122421" y="413500"/>
                  <a:pt x="1019331" y="344774"/>
                </a:cubicBezTo>
                <a:cubicBezTo>
                  <a:pt x="1004341" y="334781"/>
                  <a:pt x="987099" y="327533"/>
                  <a:pt x="974360" y="314794"/>
                </a:cubicBezTo>
                <a:cubicBezTo>
                  <a:pt x="964367" y="304800"/>
                  <a:pt x="955416" y="293642"/>
                  <a:pt x="944380" y="284813"/>
                </a:cubicBezTo>
                <a:cubicBezTo>
                  <a:pt x="930312" y="273559"/>
                  <a:pt x="913089" y="266557"/>
                  <a:pt x="899410" y="254833"/>
                </a:cubicBezTo>
                <a:cubicBezTo>
                  <a:pt x="877949" y="236438"/>
                  <a:pt x="862968" y="210551"/>
                  <a:pt x="839449" y="194872"/>
                </a:cubicBezTo>
                <a:cubicBezTo>
                  <a:pt x="824459" y="184879"/>
                  <a:pt x="808036" y="176756"/>
                  <a:pt x="794478" y="164892"/>
                </a:cubicBezTo>
                <a:cubicBezTo>
                  <a:pt x="742882" y="119745"/>
                  <a:pt x="699127" y="53162"/>
                  <a:pt x="629587" y="29981"/>
                </a:cubicBezTo>
                <a:cubicBezTo>
                  <a:pt x="565071" y="8475"/>
                  <a:pt x="599945" y="18822"/>
                  <a:pt x="524655" y="0"/>
                </a:cubicBezTo>
                <a:cubicBezTo>
                  <a:pt x="428998" y="6377"/>
                  <a:pt x="321017" y="3754"/>
                  <a:pt x="224852" y="29981"/>
                </a:cubicBezTo>
                <a:cubicBezTo>
                  <a:pt x="194364" y="38296"/>
                  <a:pt x="164891" y="49968"/>
                  <a:pt x="134911" y="59961"/>
                </a:cubicBezTo>
                <a:lnTo>
                  <a:pt x="89941" y="74951"/>
                </a:lnTo>
                <a:cubicBezTo>
                  <a:pt x="55145" y="179343"/>
                  <a:pt x="99842" y="67594"/>
                  <a:pt x="44970" y="149902"/>
                </a:cubicBezTo>
                <a:cubicBezTo>
                  <a:pt x="20273" y="186947"/>
                  <a:pt x="13324" y="214861"/>
                  <a:pt x="0" y="254833"/>
                </a:cubicBezTo>
                <a:cubicBezTo>
                  <a:pt x="4997" y="324787"/>
                  <a:pt x="-3080" y="396931"/>
                  <a:pt x="14990" y="464695"/>
                </a:cubicBezTo>
                <a:cubicBezTo>
                  <a:pt x="19061" y="479962"/>
                  <a:pt x="46411" y="471555"/>
                  <a:pt x="59960" y="479685"/>
                </a:cubicBezTo>
                <a:cubicBezTo>
                  <a:pt x="72079" y="486957"/>
                  <a:pt x="76122" y="506705"/>
                  <a:pt x="89941" y="509666"/>
                </a:cubicBezTo>
                <a:cubicBezTo>
                  <a:pt x="148774" y="522273"/>
                  <a:pt x="209862" y="519659"/>
                  <a:pt x="269823" y="524656"/>
                </a:cubicBezTo>
                <a:cubicBezTo>
                  <a:pt x="325393" y="543179"/>
                  <a:pt x="302301" y="514663"/>
                  <a:pt x="314793" y="539646"/>
                </a:cubicBezTo>
                <a:close/>
              </a:path>
            </a:pathLst>
          </a:custGeom>
          <a:solidFill>
            <a:srgbClr val="E5551A"/>
          </a:solidFill>
          <a:ln cap="flat" cmpd="sng" w="12700">
            <a:solidFill>
              <a:srgbClr val="DA541E"/>
            </a:solidFill>
            <a:prstDash val="solid"/>
            <a:round/>
            <a:headEnd len="sm" w="sm" type="none"/>
            <a:tailEnd len="sm" w="sm" type="none"/>
          </a:ln>
          <a:effectLst>
            <a:outerShdw blurRad="39999" rotWithShape="0" algn="bl" dist="23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Raw Input</a:t>
            </a:r>
            <a:endParaRPr/>
          </a:p>
        </p:txBody>
      </p:sp>
      <p:cxnSp>
        <p:nvCxnSpPr>
          <p:cNvPr id="936" name="Google Shape;936;p83"/>
          <p:cNvCxnSpPr>
            <a:stCxn id="935" idx="15"/>
            <a:endCxn id="934" idx="1"/>
          </p:cNvCxnSpPr>
          <p:nvPr/>
        </p:nvCxnSpPr>
        <p:spPr>
          <a:xfrm>
            <a:off x="2987773" y="2757380"/>
            <a:ext cx="1624200" cy="323100"/>
          </a:xfrm>
          <a:prstGeom prst="straightConnector1">
            <a:avLst/>
          </a:prstGeom>
          <a:noFill/>
          <a:ln cap="flat" cmpd="sng" w="41275">
            <a:solidFill>
              <a:schemeClr val="accent5"/>
            </a:solidFill>
            <a:prstDash val="solid"/>
            <a:round/>
            <a:headEnd len="sm" w="sm" type="none"/>
            <a:tailEnd len="med" w="med" type="triangle"/>
          </a:ln>
          <a:effectLst>
            <a:outerShdw blurRad="39999" rotWithShape="0" algn="bl" dist="23000">
              <a:srgbClr val="000000">
                <a:alpha val="40000"/>
              </a:srgbClr>
            </a:outerShdw>
          </a:effectLst>
        </p:spPr>
      </p:cxnSp>
      <p:cxnSp>
        <p:nvCxnSpPr>
          <p:cNvPr id="937" name="Google Shape;937;p83"/>
          <p:cNvCxnSpPr>
            <a:stCxn id="934" idx="3"/>
            <a:endCxn id="933" idx="2"/>
          </p:cNvCxnSpPr>
          <p:nvPr/>
        </p:nvCxnSpPr>
        <p:spPr>
          <a:xfrm>
            <a:off x="6845507" y="3080480"/>
            <a:ext cx="1497000" cy="0"/>
          </a:xfrm>
          <a:prstGeom prst="straightConnector1">
            <a:avLst/>
          </a:prstGeom>
          <a:noFill/>
          <a:ln cap="flat" cmpd="sng" w="41275">
            <a:solidFill>
              <a:schemeClr val="accent3"/>
            </a:solidFill>
            <a:prstDash val="solid"/>
            <a:round/>
            <a:headEnd len="med" w="med" type="triangle"/>
            <a:tailEnd len="med" w="med" type="triangle"/>
          </a:ln>
          <a:effectLst>
            <a:outerShdw blurRad="39999" rotWithShape="0" algn="bl" dist="23000">
              <a:srgbClr val="000000">
                <a:alpha val="40000"/>
              </a:srgbClr>
            </a:outerShdw>
          </a:effectLst>
        </p:spPr>
      </p:cxnSp>
      <p:cxnSp>
        <p:nvCxnSpPr>
          <p:cNvPr id="938" name="Google Shape;938;p83"/>
          <p:cNvCxnSpPr>
            <a:stCxn id="932" idx="0"/>
            <a:endCxn id="933" idx="3"/>
          </p:cNvCxnSpPr>
          <p:nvPr/>
        </p:nvCxnSpPr>
        <p:spPr>
          <a:xfrm rot="10800000">
            <a:off x="9414242" y="3657497"/>
            <a:ext cx="0" cy="813000"/>
          </a:xfrm>
          <a:prstGeom prst="straightConnector1">
            <a:avLst/>
          </a:prstGeom>
          <a:noFill/>
          <a:ln cap="flat" cmpd="sng" w="41275">
            <a:solidFill>
              <a:schemeClr val="accent3"/>
            </a:solidFill>
            <a:prstDash val="solid"/>
            <a:round/>
            <a:headEnd len="med" w="med" type="triangle"/>
            <a:tailEnd len="med" w="med" type="triangle"/>
          </a:ln>
          <a:effectLst>
            <a:outerShdw blurRad="39999" rotWithShape="0" algn="bl" dist="23000">
              <a:srgbClr val="000000">
                <a:alpha val="40000"/>
              </a:srgbClr>
            </a:outerShdw>
          </a:effectLst>
        </p:spPr>
      </p:cxnSp>
      <p:sp>
        <p:nvSpPr>
          <p:cNvPr id="939" name="Google Shape;939;p83"/>
          <p:cNvSpPr/>
          <p:nvPr/>
        </p:nvSpPr>
        <p:spPr>
          <a:xfrm>
            <a:off x="2510832" y="4369355"/>
            <a:ext cx="2578117" cy="2386742"/>
          </a:xfrm>
          <a:prstGeom prst="flowChartMagneticDisk">
            <a:avLst/>
          </a:prstGeom>
          <a:solidFill>
            <a:schemeClr val="accent3"/>
          </a:solidFill>
          <a:ln cap="flat" cmpd="sng" w="412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Structured output (trained classifiers, JSON for D3, visualizations)</a:t>
            </a:r>
            <a:endParaRPr sz="1800">
              <a:solidFill>
                <a:schemeClr val="lt1"/>
              </a:solidFill>
              <a:latin typeface="Arial"/>
              <a:ea typeface="Arial"/>
              <a:cs typeface="Arial"/>
              <a:sym typeface="Arial"/>
            </a:endParaRPr>
          </a:p>
        </p:txBody>
      </p:sp>
      <p:cxnSp>
        <p:nvCxnSpPr>
          <p:cNvPr id="940" name="Google Shape;940;p83"/>
          <p:cNvCxnSpPr>
            <a:stCxn id="934" idx="2"/>
            <a:endCxn id="939" idx="1"/>
          </p:cNvCxnSpPr>
          <p:nvPr/>
        </p:nvCxnSpPr>
        <p:spPr>
          <a:xfrm flipH="1">
            <a:off x="3799827" y="3710873"/>
            <a:ext cx="1773600" cy="658500"/>
          </a:xfrm>
          <a:prstGeom prst="straightConnector1">
            <a:avLst/>
          </a:prstGeom>
          <a:noFill/>
          <a:ln cap="flat" cmpd="sng" w="41275">
            <a:solidFill>
              <a:schemeClr val="accent3"/>
            </a:solidFill>
            <a:prstDash val="solid"/>
            <a:round/>
            <a:headEnd len="med" w="med" type="triangle"/>
            <a:tailEnd len="med" w="med" type="triangle"/>
          </a:ln>
          <a:effectLst>
            <a:outerShdw blurRad="39999" rotWithShape="0" algn="bl" dist="23000">
              <a:srgbClr val="000000">
                <a:alpha val="40000"/>
              </a:srgbClr>
            </a:outerShdw>
          </a:effectLst>
        </p:spPr>
      </p:cxnSp>
      <p:sp>
        <p:nvSpPr>
          <p:cNvPr id="941" name="Google Shape;941;p83"/>
          <p:cNvSpPr txBox="1"/>
          <p:nvPr/>
        </p:nvSpPr>
        <p:spPr>
          <a:xfrm>
            <a:off x="6950439" y="2740096"/>
            <a:ext cx="659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SQL</a:t>
            </a:r>
            <a:endParaRPr/>
          </a:p>
        </p:txBody>
      </p:sp>
      <p:sp>
        <p:nvSpPr>
          <p:cNvPr id="942" name="Google Shape;942;p83"/>
          <p:cNvSpPr txBox="1"/>
          <p:nvPr/>
        </p:nvSpPr>
        <p:spPr>
          <a:xfrm rot="-5400000">
            <a:off x="8899791" y="3824730"/>
            <a:ext cx="659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SQL</a:t>
            </a:r>
            <a:endParaRPr/>
          </a:p>
        </p:txBody>
      </p:sp>
      <p:grpSp>
        <p:nvGrpSpPr>
          <p:cNvPr id="943" name="Google Shape;943;p83"/>
          <p:cNvGrpSpPr/>
          <p:nvPr/>
        </p:nvGrpSpPr>
        <p:grpSpPr>
          <a:xfrm>
            <a:off x="907024" y="1104487"/>
            <a:ext cx="9579016" cy="4458112"/>
            <a:chOff x="-616977" y="1104487"/>
            <a:chExt cx="9579016" cy="4458112"/>
          </a:xfrm>
        </p:grpSpPr>
        <p:cxnSp>
          <p:nvCxnSpPr>
            <p:cNvPr id="944" name="Google Shape;944;p83"/>
            <p:cNvCxnSpPr>
              <a:stCxn id="945" idx="2"/>
              <a:endCxn id="933" idx="1"/>
            </p:cNvCxnSpPr>
            <p:nvPr/>
          </p:nvCxnSpPr>
          <p:spPr>
            <a:xfrm flipH="1">
              <a:off x="7890287" y="1473819"/>
              <a:ext cx="400500" cy="1029600"/>
            </a:xfrm>
            <a:prstGeom prst="straightConnector1">
              <a:avLst/>
            </a:prstGeom>
            <a:noFill/>
            <a:ln cap="flat" cmpd="sng" w="12700">
              <a:solidFill>
                <a:schemeClr val="dk1"/>
              </a:solidFill>
              <a:prstDash val="solid"/>
              <a:round/>
              <a:headEnd len="sm" w="sm" type="none"/>
              <a:tailEnd len="med" w="med" type="triangle"/>
            </a:ln>
          </p:spPr>
        </p:cxnSp>
        <p:sp>
          <p:nvSpPr>
            <p:cNvPr id="945" name="Google Shape;945;p83"/>
            <p:cNvSpPr txBox="1"/>
            <p:nvPr/>
          </p:nvSpPr>
          <p:spPr>
            <a:xfrm>
              <a:off x="7619534" y="1104487"/>
              <a:ext cx="13425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Persists!</a:t>
              </a:r>
              <a:endParaRPr/>
            </a:p>
          </p:txBody>
        </p:sp>
        <p:cxnSp>
          <p:nvCxnSpPr>
            <p:cNvPr id="946" name="Google Shape;946;p83"/>
            <p:cNvCxnSpPr>
              <a:stCxn id="947" idx="2"/>
              <a:endCxn id="939" idx="2"/>
            </p:cNvCxnSpPr>
            <p:nvPr/>
          </p:nvCxnSpPr>
          <p:spPr>
            <a:xfrm>
              <a:off x="54276" y="5410199"/>
              <a:ext cx="932700" cy="152400"/>
            </a:xfrm>
            <a:prstGeom prst="straightConnector1">
              <a:avLst/>
            </a:prstGeom>
            <a:noFill/>
            <a:ln cap="flat" cmpd="sng" w="12700">
              <a:solidFill>
                <a:schemeClr val="dk1"/>
              </a:solidFill>
              <a:prstDash val="solid"/>
              <a:round/>
              <a:headEnd len="sm" w="sm" type="none"/>
              <a:tailEnd len="med" w="med" type="triangle"/>
            </a:ln>
          </p:spPr>
        </p:cxnSp>
        <p:sp>
          <p:nvSpPr>
            <p:cNvPr id="947" name="Google Shape;947;p83"/>
            <p:cNvSpPr txBox="1"/>
            <p:nvPr/>
          </p:nvSpPr>
          <p:spPr>
            <a:xfrm>
              <a:off x="-616977" y="5040867"/>
              <a:ext cx="134250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Persists!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8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CRASH COURSE IN SQL (IN PYTHON)</a:t>
            </a:r>
            <a:endParaRPr/>
          </a:p>
        </p:txBody>
      </p:sp>
      <p:sp>
        <p:nvSpPr>
          <p:cNvPr id="953" name="Google Shape;953;p84"/>
          <p:cNvSpPr txBox="1"/>
          <p:nvPr>
            <p:ph idx="1" type="body"/>
          </p:nvPr>
        </p:nvSpPr>
        <p:spPr>
          <a:xfrm>
            <a:off x="609600" y="4427033"/>
            <a:ext cx="10160000" cy="207412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2000"/>
              <a:buNone/>
            </a:pPr>
            <a:r>
              <a:rPr lang="en-US">
                <a:solidFill>
                  <a:schemeClr val="dk2"/>
                </a:solidFill>
              </a:rPr>
              <a:t>Cursor</a:t>
            </a:r>
            <a:r>
              <a:rPr lang="en-US"/>
              <a:t>: temporary work area in system memory for manipulating SQL statements and return values</a:t>
            </a:r>
            <a:endParaRPr/>
          </a:p>
          <a:p>
            <a:pPr indent="0" lvl="0" marL="0" rtl="0" algn="l">
              <a:spcBef>
                <a:spcPts val="1000"/>
              </a:spcBef>
              <a:spcAft>
                <a:spcPts val="0"/>
              </a:spcAft>
              <a:buClr>
                <a:schemeClr val="dk1"/>
              </a:buClr>
              <a:buSzPts val="2000"/>
              <a:buNone/>
            </a:pPr>
            <a:r>
              <a:rPr lang="en-US"/>
              <a:t>If you do not close the connection (</a:t>
            </a:r>
            <a:r>
              <a:rPr lang="en-US">
                <a:latin typeface="Courier"/>
                <a:ea typeface="Courier"/>
                <a:cs typeface="Courier"/>
                <a:sym typeface="Courier"/>
              </a:rPr>
              <a:t>conn.close()</a:t>
            </a:r>
            <a:r>
              <a:rPr lang="en-US"/>
              <a:t>), any outstanding transaction is rolled back</a:t>
            </a:r>
            <a:endParaRPr/>
          </a:p>
          <a:p>
            <a:pPr indent="-342900" lvl="0" marL="342900" rtl="0" algn="l">
              <a:spcBef>
                <a:spcPts val="1000"/>
              </a:spcBef>
              <a:spcAft>
                <a:spcPts val="0"/>
              </a:spcAft>
              <a:buClr>
                <a:schemeClr val="dk1"/>
              </a:buClr>
              <a:buSzPts val="2000"/>
              <a:buFont typeface="Arial"/>
              <a:buChar char="•"/>
            </a:pPr>
            <a:r>
              <a:rPr b="0" lang="en-US"/>
              <a:t>(More on this in a bit.)</a:t>
            </a:r>
            <a:endParaRPr/>
          </a:p>
        </p:txBody>
      </p:sp>
      <p:sp>
        <p:nvSpPr>
          <p:cNvPr id="954" name="Google Shape;954;p8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55" name="Google Shape;955;p84"/>
          <p:cNvSpPr/>
          <p:nvPr/>
        </p:nvSpPr>
        <p:spPr>
          <a:xfrm>
            <a:off x="1981200" y="1779151"/>
            <a:ext cx="7997252" cy="2523026"/>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ourier"/>
                <a:ea typeface="Courier"/>
                <a:cs typeface="Courier"/>
                <a:sym typeface="Courier"/>
              </a:rPr>
              <a:t>import sqlite3</a:t>
            </a:r>
            <a:endParaRPr/>
          </a:p>
          <a:p>
            <a:pPr indent="0" lvl="0" marL="0" marR="0" rtl="0" algn="l">
              <a:spcBef>
                <a:spcPts val="0"/>
              </a:spcBef>
              <a:spcAft>
                <a:spcPts val="0"/>
              </a:spcAft>
              <a:buNone/>
            </a:pPr>
            <a:r>
              <a:t/>
            </a:r>
            <a:endParaRPr sz="1800">
              <a:solidFill>
                <a:srgbClr val="92D050"/>
              </a:solidFill>
              <a:latin typeface="Courier"/>
              <a:ea typeface="Courier"/>
              <a:cs typeface="Courier"/>
              <a:sym typeface="Courier"/>
            </a:endParaRPr>
          </a:p>
          <a:p>
            <a:pPr indent="0" lvl="0" marL="0" marR="0" rtl="0" algn="l">
              <a:spcBef>
                <a:spcPts val="0"/>
              </a:spcBef>
              <a:spcAft>
                <a:spcPts val="0"/>
              </a:spcAft>
              <a:buNone/>
            </a:pPr>
            <a:r>
              <a:rPr lang="en-US" sz="1800">
                <a:solidFill>
                  <a:srgbClr val="92D050"/>
                </a:solidFill>
                <a:latin typeface="Courier"/>
                <a:ea typeface="Courier"/>
                <a:cs typeface="Courier"/>
                <a:sym typeface="Courier"/>
              </a:rPr>
              <a:t># Create a database and connect to it</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conn = sqlite3.connect(“cmsc320.db”)</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cursor = conn.cursor()</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rPr lang="en-US" sz="1800">
                <a:solidFill>
                  <a:srgbClr val="9BBB59"/>
                </a:solidFill>
                <a:latin typeface="Courier"/>
                <a:ea typeface="Courier"/>
                <a:cs typeface="Courier"/>
                <a:sym typeface="Courier"/>
              </a:rPr>
              <a:t># do cool stuff</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conn.close()</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8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CRASH COURSE IN SQL (IN PYTHON)</a:t>
            </a:r>
            <a:endParaRPr/>
          </a:p>
        </p:txBody>
      </p:sp>
      <p:sp>
        <p:nvSpPr>
          <p:cNvPr id="961" name="Google Shape;961;p85"/>
          <p:cNvSpPr txBox="1"/>
          <p:nvPr>
            <p:ph idx="1" type="body"/>
          </p:nvPr>
        </p:nvSpPr>
        <p:spPr>
          <a:xfrm>
            <a:off x="609600" y="5169480"/>
            <a:ext cx="10160000" cy="13157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Capitalization doesn’t matter for SQL reserved words</a:t>
            </a:r>
            <a:endParaRPr/>
          </a:p>
          <a:p>
            <a:pPr indent="-342900" lvl="0" marL="342900" rtl="0" algn="l">
              <a:spcBef>
                <a:spcPts val="1000"/>
              </a:spcBef>
              <a:spcAft>
                <a:spcPts val="0"/>
              </a:spcAft>
              <a:buClr>
                <a:schemeClr val="dk1"/>
              </a:buClr>
              <a:buSzPts val="2000"/>
              <a:buFont typeface="Arial"/>
              <a:buChar char="•"/>
            </a:pPr>
            <a:r>
              <a:rPr lang="en-US"/>
              <a:t>SELECT = select = SeLeCt</a:t>
            </a:r>
            <a:endParaRPr/>
          </a:p>
          <a:p>
            <a:pPr indent="0" lvl="0" marL="0" rtl="0" algn="l">
              <a:spcBef>
                <a:spcPts val="1000"/>
              </a:spcBef>
              <a:spcAft>
                <a:spcPts val="0"/>
              </a:spcAft>
              <a:buClr>
                <a:schemeClr val="dk2"/>
              </a:buClr>
              <a:buSzPts val="2000"/>
              <a:buNone/>
            </a:pPr>
            <a:r>
              <a:rPr lang="en-US">
                <a:solidFill>
                  <a:schemeClr val="dk2"/>
                </a:solidFill>
              </a:rPr>
              <a:t>Rule of thumb: capitalize keywords for readability</a:t>
            </a:r>
            <a:endParaRPr/>
          </a:p>
        </p:txBody>
      </p:sp>
      <p:sp>
        <p:nvSpPr>
          <p:cNvPr id="962" name="Google Shape;962;p8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63" name="Google Shape;963;p85"/>
          <p:cNvSpPr/>
          <p:nvPr/>
        </p:nvSpPr>
        <p:spPr>
          <a:xfrm>
            <a:off x="1981200" y="1629251"/>
            <a:ext cx="7997252" cy="2148270"/>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92D050"/>
                </a:solidFill>
                <a:latin typeface="Courier"/>
                <a:ea typeface="Courier"/>
                <a:cs typeface="Courier"/>
                <a:sym typeface="Courier"/>
              </a:rPr>
              <a:t># Make a table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cursor.execute(“””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CREATE TABLE cats (</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id INTEGER PRIMARY KEY,</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name TEXT</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p:txBody>
      </p:sp>
      <p:sp>
        <p:nvSpPr>
          <p:cNvPr id="964" name="Google Shape;964;p85"/>
          <p:cNvSpPr txBox="1"/>
          <p:nvPr/>
        </p:nvSpPr>
        <p:spPr>
          <a:xfrm>
            <a:off x="4264702" y="3882454"/>
            <a:ext cx="350769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t>
            </a:r>
            <a:endParaRPr/>
          </a:p>
        </p:txBody>
      </p:sp>
      <p:graphicFrame>
        <p:nvGraphicFramePr>
          <p:cNvPr id="965" name="Google Shape;965;p85"/>
          <p:cNvGraphicFramePr/>
          <p:nvPr/>
        </p:nvGraphicFramePr>
        <p:xfrm>
          <a:off x="2970550" y="4469151"/>
          <a:ext cx="3000000" cy="3000000"/>
        </p:xfrm>
        <a:graphic>
          <a:graphicData uri="http://schemas.openxmlformats.org/drawingml/2006/table">
            <a:tbl>
              <a:tblPr bandRow="1" firstRow="1">
                <a:noFill/>
                <a:tableStyleId>{E6CF6A41-BDCD-44B1-963D-E83B64F01F32}</a:tableStyleId>
              </a:tblPr>
              <a:tblGrid>
                <a:gridCol w="3048000"/>
                <a:gridCol w="3048000"/>
              </a:tblGrid>
              <a:tr h="228600">
                <a:tc>
                  <a:txBody>
                    <a:bodyPr/>
                    <a:lstStyle/>
                    <a:p>
                      <a:pPr indent="0" lvl="0" marL="0" marR="0" rtl="0" algn="ctr">
                        <a:spcBef>
                          <a:spcPts val="0"/>
                        </a:spcBef>
                        <a:spcAft>
                          <a:spcPts val="0"/>
                        </a:spcAft>
                        <a:buNone/>
                      </a:pPr>
                      <a:r>
                        <a:rPr lang="en-US" sz="1800"/>
                        <a:t>id</a:t>
                      </a:r>
                      <a:endParaRPr/>
                    </a:p>
                  </a:txBody>
                  <a:tcPr marT="45725" marB="45725" marR="91450" marL="91450"/>
                </a:tc>
                <a:tc>
                  <a:txBody>
                    <a:bodyPr/>
                    <a:lstStyle/>
                    <a:p>
                      <a:pPr indent="0" lvl="0" marL="0" marR="0" rtl="0" algn="ctr">
                        <a:spcBef>
                          <a:spcPts val="0"/>
                        </a:spcBef>
                        <a:spcAft>
                          <a:spcPts val="0"/>
                        </a:spcAft>
                        <a:buNone/>
                      </a:pPr>
                      <a:r>
                        <a:rPr lang="en-US" sz="1800"/>
                        <a:t>name</a:t>
                      </a:r>
                      <a:endParaRPr/>
                    </a:p>
                  </a:txBody>
                  <a:tcPr marT="45725" marB="45725" marR="91450" marL="91450"/>
                </a:tc>
              </a:tr>
            </a:tbl>
          </a:graphicData>
        </a:graphic>
      </p:graphicFrame>
      <p:sp>
        <p:nvSpPr>
          <p:cNvPr id="966" name="Google Shape;966;p85"/>
          <p:cNvSpPr txBox="1"/>
          <p:nvPr/>
        </p:nvSpPr>
        <p:spPr>
          <a:xfrm>
            <a:off x="5066675" y="4803720"/>
            <a:ext cx="19037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urier"/>
                <a:ea typeface="Courier"/>
                <a:cs typeface="Courier"/>
                <a:sym typeface="Courier"/>
              </a:rPr>
              <a:t>cats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CRASH COURSE IN SQL (IN PYTHON)</a:t>
            </a:r>
            <a:endParaRPr/>
          </a:p>
        </p:txBody>
      </p:sp>
      <p:sp>
        <p:nvSpPr>
          <p:cNvPr id="972" name="Google Shape;972;p8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73" name="Google Shape;973;p86"/>
          <p:cNvSpPr/>
          <p:nvPr/>
        </p:nvSpPr>
        <p:spPr>
          <a:xfrm>
            <a:off x="1981200" y="1629252"/>
            <a:ext cx="7997252" cy="1323811"/>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92D050"/>
                </a:solidFill>
                <a:latin typeface="Courier"/>
                <a:ea typeface="Courier"/>
                <a:cs typeface="Courier"/>
                <a:sym typeface="Courier"/>
              </a:rPr>
              <a:t># Insert into the table</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cursor.execute(“INSERT INTO cats VALUE (1, ’Megabyte’)”)</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cursor.execute(“INSERT INTO cats VALUE (2, ‘Meowly Cyrus’)”)</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cursor.execute(“INSERT INTO cats VALUE (3, ‘Fuzz Aldrin’)”)</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conn.commit()</a:t>
            </a:r>
            <a:endParaRPr/>
          </a:p>
        </p:txBody>
      </p:sp>
      <p:graphicFrame>
        <p:nvGraphicFramePr>
          <p:cNvPr id="974" name="Google Shape;974;p86"/>
          <p:cNvGraphicFramePr/>
          <p:nvPr/>
        </p:nvGraphicFramePr>
        <p:xfrm>
          <a:off x="4012038" y="3072987"/>
          <a:ext cx="3000000" cy="3000000"/>
        </p:xfrm>
        <a:graphic>
          <a:graphicData uri="http://schemas.openxmlformats.org/drawingml/2006/table">
            <a:tbl>
              <a:tblPr bandRow="1" firstRow="1">
                <a:noFill/>
                <a:tableStyleId>{E6CF6A41-BDCD-44B1-963D-E83B64F01F32}</a:tableStyleId>
              </a:tblPr>
              <a:tblGrid>
                <a:gridCol w="1199225"/>
                <a:gridCol w="2359100"/>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Meowly</a:t>
                      </a:r>
                      <a:r>
                        <a:rPr lang="en-US" sz="1600"/>
                        <a:t> Cyrus</a:t>
                      </a:r>
                      <a:endParaRPr sz="1600"/>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Fuzz</a:t>
                      </a:r>
                      <a:r>
                        <a:rPr lang="en-US" sz="1600"/>
                        <a:t> Aldrin</a:t>
                      </a:r>
                      <a:endParaRPr sz="1600"/>
                    </a:p>
                  </a:txBody>
                  <a:tcPr marT="45725" marB="45725" marR="91450" marL="91450"/>
                </a:tc>
              </a:tr>
            </a:tbl>
          </a:graphicData>
        </a:graphic>
      </p:graphicFrame>
      <p:sp>
        <p:nvSpPr>
          <p:cNvPr id="975" name="Google Shape;975;p86"/>
          <p:cNvSpPr/>
          <p:nvPr/>
        </p:nvSpPr>
        <p:spPr>
          <a:xfrm>
            <a:off x="1981200" y="4535569"/>
            <a:ext cx="7997252" cy="874631"/>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92D050"/>
                </a:solidFill>
                <a:latin typeface="Courier"/>
                <a:ea typeface="Courier"/>
                <a:cs typeface="Courier"/>
                <a:sym typeface="Courier"/>
              </a:rPr>
              <a:t># Delete row(s) from the table</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cursor.execute(“DELETE FROM cats WHERE id == 2”);</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conn.commit()</a:t>
            </a:r>
            <a:endParaRPr/>
          </a:p>
        </p:txBody>
      </p:sp>
      <p:graphicFrame>
        <p:nvGraphicFramePr>
          <p:cNvPr id="976" name="Google Shape;976;p86"/>
          <p:cNvGraphicFramePr/>
          <p:nvPr/>
        </p:nvGraphicFramePr>
        <p:xfrm>
          <a:off x="4012037" y="5494653"/>
          <a:ext cx="3000000" cy="3000000"/>
        </p:xfrm>
        <a:graphic>
          <a:graphicData uri="http://schemas.openxmlformats.org/drawingml/2006/table">
            <a:tbl>
              <a:tblPr bandRow="1" firstRow="1">
                <a:noFill/>
                <a:tableStyleId>{E6CF6A41-BDCD-44B1-963D-E83B64F01F32}</a:tableStyleId>
              </a:tblPr>
              <a:tblGrid>
                <a:gridCol w="1199225"/>
                <a:gridCol w="2359100"/>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Fuzz</a:t>
                      </a:r>
                      <a:r>
                        <a:rPr lang="en-US" sz="1600"/>
                        <a:t> Aldrin</a:t>
                      </a:r>
                      <a:endParaRPr sz="1600"/>
                    </a:p>
                  </a:txBody>
                  <a:tcPr marT="45725" marB="45725" marR="91450" marL="91450"/>
                </a:tc>
              </a:tr>
            </a:tbl>
          </a:graphicData>
        </a:graphic>
      </p:graphicFrame>
      <p:pic>
        <p:nvPicPr>
          <p:cNvPr id="977" name="Google Shape;977;p86"/>
          <p:cNvPicPr preferRelativeResize="0"/>
          <p:nvPr/>
        </p:nvPicPr>
        <p:blipFill rotWithShape="1">
          <a:blip r:embed="rId3">
            <a:alphaModFix/>
          </a:blip>
          <a:srcRect b="0" l="0" r="0" t="0"/>
          <a:stretch/>
        </p:blipFill>
        <p:spPr>
          <a:xfrm>
            <a:off x="9505887" y="4700118"/>
            <a:ext cx="1965169" cy="1965169"/>
          </a:xfrm>
          <a:prstGeom prst="roundRect">
            <a:avLst>
              <a:gd fmla="val 8594" name="adj"/>
            </a:avLst>
          </a:prstGeom>
          <a:solidFill>
            <a:srgbClr val="ECECEC"/>
          </a:solidFill>
          <a:ln>
            <a:noFill/>
          </a:ln>
        </p:spPr>
      </p:pic>
      <p:pic>
        <p:nvPicPr>
          <p:cNvPr descr="Fuzz Aldrin – the shop of interest" id="978" name="Google Shape;978;p86"/>
          <p:cNvPicPr preferRelativeResize="0"/>
          <p:nvPr/>
        </p:nvPicPr>
        <p:blipFill rotWithShape="1">
          <a:blip r:embed="rId4">
            <a:alphaModFix/>
          </a:blip>
          <a:srcRect b="0" l="0" r="0" t="0"/>
          <a:stretch/>
        </p:blipFill>
        <p:spPr>
          <a:xfrm>
            <a:off x="257355" y="2743721"/>
            <a:ext cx="1857947" cy="2322433"/>
          </a:xfrm>
          <a:prstGeom prst="roundRect">
            <a:avLst>
              <a:gd fmla="val 8594" name="adj"/>
            </a:avLst>
          </a:prstGeom>
          <a:solidFill>
            <a:srgbClr val="ECECEC"/>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CRASH COURSE IN SQL (IN PYTHON)</a:t>
            </a:r>
            <a:endParaRPr/>
          </a:p>
        </p:txBody>
      </p:sp>
      <p:sp>
        <p:nvSpPr>
          <p:cNvPr id="984" name="Google Shape;984;p87"/>
          <p:cNvSpPr txBox="1"/>
          <p:nvPr>
            <p:ph idx="1" type="body"/>
          </p:nvPr>
        </p:nvSpPr>
        <p:spPr>
          <a:xfrm>
            <a:off x="609600" y="4754564"/>
            <a:ext cx="10160000" cy="1371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index_col=“id”: treat column with label “id” as an index</a:t>
            </a:r>
            <a:endParaRPr/>
          </a:p>
          <a:p>
            <a:pPr indent="0" lvl="0" marL="0" rtl="0" algn="l">
              <a:spcBef>
                <a:spcPts val="1000"/>
              </a:spcBef>
              <a:spcAft>
                <a:spcPts val="0"/>
              </a:spcAft>
              <a:buClr>
                <a:schemeClr val="dk1"/>
              </a:buClr>
              <a:buSzPts val="2000"/>
              <a:buNone/>
            </a:pPr>
            <a:r>
              <a:rPr lang="en-US"/>
              <a:t>index_col=1: treat column #1 (i.e., “name”) as an index</a:t>
            </a:r>
            <a:endParaRPr/>
          </a:p>
          <a:p>
            <a:pPr indent="0" lvl="0" marL="0" rtl="0" algn="l">
              <a:spcBef>
                <a:spcPts val="1000"/>
              </a:spcBef>
              <a:spcAft>
                <a:spcPts val="0"/>
              </a:spcAft>
              <a:buClr>
                <a:schemeClr val="dk1"/>
              </a:buClr>
              <a:buSzPts val="2000"/>
              <a:buNone/>
            </a:pPr>
            <a:r>
              <a:rPr lang="en-US"/>
              <a:t>(Can also do multi-indexing.)</a:t>
            </a:r>
            <a:endParaRPr/>
          </a:p>
        </p:txBody>
      </p:sp>
      <p:sp>
        <p:nvSpPr>
          <p:cNvPr id="985" name="Google Shape;985;p8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86" name="Google Shape;986;p87"/>
          <p:cNvSpPr/>
          <p:nvPr/>
        </p:nvSpPr>
        <p:spPr>
          <a:xfrm>
            <a:off x="1981200" y="1629252"/>
            <a:ext cx="7997252" cy="979038"/>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92D050"/>
                </a:solidFill>
                <a:latin typeface="Courier"/>
                <a:ea typeface="Courier"/>
                <a:cs typeface="Courier"/>
                <a:sym typeface="Courier"/>
              </a:rPr>
              <a:t># Read all rows from a table</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for row in cursor.execute(”SELECT * FROM cats”):</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    print(row)</a:t>
            </a:r>
            <a:endParaRPr/>
          </a:p>
        </p:txBody>
      </p:sp>
      <p:sp>
        <p:nvSpPr>
          <p:cNvPr id="987" name="Google Shape;987;p87"/>
          <p:cNvSpPr/>
          <p:nvPr/>
        </p:nvSpPr>
        <p:spPr>
          <a:xfrm>
            <a:off x="1981200" y="2713225"/>
            <a:ext cx="7997252" cy="674553"/>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92D050"/>
                </a:solidFill>
                <a:latin typeface="Courier"/>
                <a:ea typeface="Courier"/>
                <a:cs typeface="Courier"/>
                <a:sym typeface="Courier"/>
              </a:rPr>
              <a:t># Read all rows into pandas DataFrame</a:t>
            </a:r>
            <a:endParaRPr sz="1600">
              <a:solidFill>
                <a:srgbClr val="92D050"/>
              </a:solidFill>
              <a:latin typeface="Courier"/>
              <a:ea typeface="Courier"/>
              <a:cs typeface="Courier"/>
              <a:sym typeface="Courie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pd.read_sql_query(“SELECT * FROM cats”, conn, index_col=”id”)</a:t>
            </a:r>
            <a:endParaRPr/>
          </a:p>
        </p:txBody>
      </p:sp>
      <p:graphicFrame>
        <p:nvGraphicFramePr>
          <p:cNvPr id="988" name="Google Shape;988;p87"/>
          <p:cNvGraphicFramePr/>
          <p:nvPr/>
        </p:nvGraphicFramePr>
        <p:xfrm>
          <a:off x="4012038" y="3521363"/>
          <a:ext cx="3000000" cy="3000000"/>
        </p:xfrm>
        <a:graphic>
          <a:graphicData uri="http://schemas.openxmlformats.org/drawingml/2006/table">
            <a:tbl>
              <a:tblPr bandRow="1" firstRow="1">
                <a:noFill/>
                <a:tableStyleId>{E6CF6A41-BDCD-44B1-963D-E83B64F01F32}</a:tableStyleId>
              </a:tblPr>
              <a:tblGrid>
                <a:gridCol w="1199225"/>
                <a:gridCol w="2359100"/>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Fuzz</a:t>
                      </a:r>
                      <a:r>
                        <a:rPr lang="en-US" sz="1600"/>
                        <a:t> Aldrin</a:t>
                      </a:r>
                      <a:endParaRPr sz="1600"/>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JOINING DATA</a:t>
            </a:r>
            <a:endParaRPr/>
          </a:p>
        </p:txBody>
      </p:sp>
      <p:sp>
        <p:nvSpPr>
          <p:cNvPr id="994" name="Google Shape;994;p88"/>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A </a:t>
            </a:r>
            <a:r>
              <a:rPr lang="en-US">
                <a:solidFill>
                  <a:schemeClr val="dk2"/>
                </a:solidFill>
              </a:rPr>
              <a:t>join</a:t>
            </a:r>
            <a:r>
              <a:rPr lang="en-US"/>
              <a:t> operation merges two or more tables into a single relation.  Different ways of doing this:</a:t>
            </a:r>
            <a:endParaRPr/>
          </a:p>
          <a:p>
            <a:pPr indent="-342900" lvl="0" marL="342900" rtl="0" algn="l">
              <a:spcBef>
                <a:spcPts val="1000"/>
              </a:spcBef>
              <a:spcAft>
                <a:spcPts val="0"/>
              </a:spcAft>
              <a:buClr>
                <a:schemeClr val="dk1"/>
              </a:buClr>
              <a:buSzPts val="2000"/>
              <a:buFont typeface="Arial"/>
              <a:buChar char="•"/>
            </a:pPr>
            <a:r>
              <a:rPr lang="en-US"/>
              <a:t>Inner</a:t>
            </a:r>
            <a:endParaRPr/>
          </a:p>
          <a:p>
            <a:pPr indent="-342900" lvl="0" marL="342900" rtl="0" algn="l">
              <a:spcBef>
                <a:spcPts val="1000"/>
              </a:spcBef>
              <a:spcAft>
                <a:spcPts val="0"/>
              </a:spcAft>
              <a:buClr>
                <a:schemeClr val="dk1"/>
              </a:buClr>
              <a:buSzPts val="2000"/>
              <a:buFont typeface="Arial"/>
              <a:buChar char="•"/>
            </a:pPr>
            <a:r>
              <a:rPr lang="en-US"/>
              <a:t>Left</a:t>
            </a:r>
            <a:endParaRPr/>
          </a:p>
          <a:p>
            <a:pPr indent="-342900" lvl="0" marL="342900" rtl="0" algn="l">
              <a:spcBef>
                <a:spcPts val="1000"/>
              </a:spcBef>
              <a:spcAft>
                <a:spcPts val="0"/>
              </a:spcAft>
              <a:buClr>
                <a:schemeClr val="dk1"/>
              </a:buClr>
              <a:buSzPts val="2000"/>
              <a:buFont typeface="Arial"/>
              <a:buChar char="•"/>
            </a:pPr>
            <a:r>
              <a:rPr lang="en-US"/>
              <a:t>Right</a:t>
            </a:r>
            <a:endParaRPr/>
          </a:p>
          <a:p>
            <a:pPr indent="-342900" lvl="0" marL="342900" rtl="0" algn="l">
              <a:spcBef>
                <a:spcPts val="1000"/>
              </a:spcBef>
              <a:spcAft>
                <a:spcPts val="0"/>
              </a:spcAft>
              <a:buClr>
                <a:schemeClr val="dk1"/>
              </a:buClr>
              <a:buSzPts val="2000"/>
              <a:buFont typeface="Arial"/>
              <a:buChar char="•"/>
            </a:pPr>
            <a:r>
              <a:rPr lang="en-US"/>
              <a:t>Full Outer</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Join operations are done </a:t>
            </a:r>
            <a:r>
              <a:rPr lang="en-US">
                <a:solidFill>
                  <a:schemeClr val="dk2"/>
                </a:solidFill>
              </a:rPr>
              <a:t>on</a:t>
            </a:r>
            <a:r>
              <a:rPr lang="en-US"/>
              <a:t> columns that explicitly link the tables together</a:t>
            </a:r>
            <a:endParaRPr/>
          </a:p>
          <a:p>
            <a:pPr indent="-215900" lvl="0" marL="342900" rtl="0" algn="l">
              <a:spcBef>
                <a:spcPts val="1000"/>
              </a:spcBef>
              <a:spcAft>
                <a:spcPts val="0"/>
              </a:spcAft>
              <a:buClr>
                <a:schemeClr val="dk1"/>
              </a:buClr>
              <a:buSzPts val="2000"/>
              <a:buFont typeface="Arial"/>
              <a:buNone/>
            </a:pPr>
            <a:r>
              <a:t/>
            </a:r>
            <a:endParaRPr/>
          </a:p>
        </p:txBody>
      </p:sp>
      <p:sp>
        <p:nvSpPr>
          <p:cNvPr id="995" name="Google Shape;995;p8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GOOGLE IMAGE SEARCH ONE SLIDE SQL JOIN VISUAL</a:t>
            </a:r>
            <a:endParaRPr/>
          </a:p>
        </p:txBody>
      </p:sp>
      <p:sp>
        <p:nvSpPr>
          <p:cNvPr id="1002" name="Google Shape;1002;p89"/>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t/>
            </a:r>
            <a:endParaRPr/>
          </a:p>
        </p:txBody>
      </p:sp>
      <p:sp>
        <p:nvSpPr>
          <p:cNvPr id="1003" name="Google Shape;1003;p8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004" name="Google Shape;1004;p89"/>
          <p:cNvPicPr preferRelativeResize="0"/>
          <p:nvPr/>
        </p:nvPicPr>
        <p:blipFill rotWithShape="1">
          <a:blip r:embed="rId3">
            <a:alphaModFix/>
          </a:blip>
          <a:srcRect b="0" l="0" r="0" t="0"/>
          <a:stretch/>
        </p:blipFill>
        <p:spPr>
          <a:xfrm>
            <a:off x="2147849" y="1279023"/>
            <a:ext cx="7083502" cy="5151638"/>
          </a:xfrm>
          <a:prstGeom prst="rect">
            <a:avLst/>
          </a:prstGeom>
          <a:noFill/>
          <a:ln>
            <a:noFill/>
          </a:ln>
        </p:spPr>
      </p:pic>
      <p:sp>
        <p:nvSpPr>
          <p:cNvPr id="1005" name="Google Shape;1005;p89"/>
          <p:cNvSpPr txBox="1"/>
          <p:nvPr/>
        </p:nvSpPr>
        <p:spPr>
          <a:xfrm>
            <a:off x="4092072" y="6534436"/>
            <a:ext cx="7338571"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600">
                <a:solidFill>
                  <a:srgbClr val="7F7F7F"/>
                </a:solidFill>
                <a:latin typeface="Arial"/>
                <a:ea typeface="Arial"/>
                <a:cs typeface="Arial"/>
                <a:sym typeface="Arial"/>
              </a:rPr>
              <a:t>Image credit: http://www.dofactory.com/sql/join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INNER JOINS</a:t>
            </a:r>
            <a:endParaRPr/>
          </a:p>
        </p:txBody>
      </p:sp>
      <p:sp>
        <p:nvSpPr>
          <p:cNvPr id="1011" name="Google Shape;1011;p90"/>
          <p:cNvSpPr txBox="1"/>
          <p:nvPr>
            <p:ph idx="1" type="body"/>
          </p:nvPr>
        </p:nvSpPr>
        <p:spPr>
          <a:xfrm>
            <a:off x="609600" y="4446281"/>
            <a:ext cx="10160000" cy="167988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Inner join returns merged rows that share the </a:t>
            </a:r>
            <a:r>
              <a:rPr lang="en-US">
                <a:solidFill>
                  <a:schemeClr val="dk2"/>
                </a:solidFill>
              </a:rPr>
              <a:t>same</a:t>
            </a:r>
            <a:r>
              <a:rPr lang="en-US"/>
              <a:t> value in the column they are being joined on (</a:t>
            </a:r>
            <a:r>
              <a:rPr lang="en-US">
                <a:latin typeface="Courier"/>
                <a:ea typeface="Courier"/>
                <a:cs typeface="Courier"/>
                <a:sym typeface="Courier"/>
              </a:rPr>
              <a:t>id</a:t>
            </a:r>
            <a:r>
              <a:rPr lang="en-US"/>
              <a:t> and </a:t>
            </a:r>
            <a:r>
              <a:rPr lang="en-US">
                <a:latin typeface="Courier"/>
                <a:ea typeface="Courier"/>
                <a:cs typeface="Courier"/>
                <a:sym typeface="Courier"/>
              </a:rPr>
              <a:t>cat_id</a:t>
            </a:r>
            <a:r>
              <a:rPr lang="en-US"/>
              <a:t>).</a:t>
            </a:r>
            <a:endParaRPr/>
          </a:p>
        </p:txBody>
      </p:sp>
      <p:sp>
        <p:nvSpPr>
          <p:cNvPr id="1012" name="Google Shape;1012;p9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1013" name="Google Shape;1013;p90"/>
          <p:cNvGraphicFramePr/>
          <p:nvPr/>
        </p:nvGraphicFramePr>
        <p:xfrm>
          <a:off x="1981201" y="1727301"/>
          <a:ext cx="3000000" cy="3000000"/>
        </p:xfrm>
        <a:graphic>
          <a:graphicData uri="http://schemas.openxmlformats.org/drawingml/2006/table">
            <a:tbl>
              <a:tblPr bandRow="1" firstRow="1">
                <a:noFill/>
                <a:tableStyleId>{E6CF6A41-BDCD-44B1-963D-E83B64F01F32}</a:tableStyleId>
              </a:tblPr>
              <a:tblGrid>
                <a:gridCol w="1199225"/>
                <a:gridCol w="2359100"/>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Meowly</a:t>
                      </a:r>
                      <a:r>
                        <a:rPr lang="en-US" sz="1600"/>
                        <a:t> Cyrus</a:t>
                      </a:r>
                      <a:endParaRPr sz="1600"/>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Fuzz</a:t>
                      </a:r>
                      <a:r>
                        <a:rPr lang="en-US" sz="1600"/>
                        <a:t> Aldrin</a:t>
                      </a:r>
                      <a:endParaRPr sz="1600"/>
                    </a:p>
                  </a:txBody>
                  <a:tcPr marT="45725" marB="45725" marR="91450" marL="91450"/>
                </a:tc>
              </a:tr>
              <a:tr h="335675">
                <a:tc>
                  <a:txBody>
                    <a:bodyPr/>
                    <a:lstStyle/>
                    <a:p>
                      <a:pPr indent="0" lvl="0" marL="0" marR="0" rtl="0" algn="l">
                        <a:spcBef>
                          <a:spcPts val="0"/>
                        </a:spcBef>
                        <a:spcAft>
                          <a:spcPts val="0"/>
                        </a:spcAft>
                        <a:buNone/>
                      </a:pPr>
                      <a:r>
                        <a:rPr lang="en-US" sz="1600"/>
                        <a:t>4</a:t>
                      </a:r>
                      <a:endParaRPr/>
                    </a:p>
                  </a:txBody>
                  <a:tcPr marT="45725" marB="45725" marR="91450" marL="91450"/>
                </a:tc>
                <a:tc>
                  <a:txBody>
                    <a:bodyPr/>
                    <a:lstStyle/>
                    <a:p>
                      <a:pPr indent="0" lvl="0" marL="0" marR="0" rtl="0" algn="l">
                        <a:spcBef>
                          <a:spcPts val="0"/>
                        </a:spcBef>
                        <a:spcAft>
                          <a:spcPts val="0"/>
                        </a:spcAft>
                        <a:buNone/>
                      </a:pPr>
                      <a:r>
                        <a:rPr lang="en-US" sz="1600"/>
                        <a:t>Chair</a:t>
                      </a:r>
                      <a:r>
                        <a:rPr lang="en-US" sz="1600"/>
                        <a:t>man Meow</a:t>
                      </a:r>
                      <a:endParaRPr sz="1600"/>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spcBef>
                          <a:spcPts val="0"/>
                        </a:spcBef>
                        <a:spcAft>
                          <a:spcPts val="0"/>
                        </a:spcAft>
                        <a:buNone/>
                      </a:pPr>
                      <a:r>
                        <a:rPr lang="en-US" sz="1600"/>
                        <a:t>Anderson</a:t>
                      </a:r>
                      <a:r>
                        <a:rPr lang="en-US" sz="1600"/>
                        <a:t> Pooper</a:t>
                      </a:r>
                      <a:endParaRPr sz="1600"/>
                    </a:p>
                  </a:txBody>
                  <a:tcPr marT="45725" marB="45725" marR="91450" marL="91450"/>
                </a:tc>
              </a:tr>
              <a:tr h="335675">
                <a:tc>
                  <a:txBody>
                    <a:bodyPr/>
                    <a:lstStyle/>
                    <a:p>
                      <a:pPr indent="0" lvl="0" marL="0" marR="0" rtl="0" algn="l">
                        <a:spcBef>
                          <a:spcPts val="0"/>
                        </a:spcBef>
                        <a:spcAft>
                          <a:spcPts val="0"/>
                        </a:spcAft>
                        <a:buNone/>
                      </a:pPr>
                      <a:r>
                        <a:rPr lang="en-US" sz="1600"/>
                        <a:t>6</a:t>
                      </a:r>
                      <a:endParaRPr/>
                    </a:p>
                  </a:txBody>
                  <a:tcPr marT="45725" marB="45725" marR="91450" marL="91450"/>
                </a:tc>
                <a:tc>
                  <a:txBody>
                    <a:bodyPr/>
                    <a:lstStyle/>
                    <a:p>
                      <a:pPr indent="0" lvl="0" marL="0" marR="0" rtl="0" algn="l">
                        <a:spcBef>
                          <a:spcPts val="0"/>
                        </a:spcBef>
                        <a:spcAft>
                          <a:spcPts val="0"/>
                        </a:spcAft>
                        <a:buNone/>
                      </a:pPr>
                      <a:r>
                        <a:rPr lang="en-US" sz="1600"/>
                        <a:t>Gigabyte</a:t>
                      </a:r>
                      <a:endParaRPr/>
                    </a:p>
                  </a:txBody>
                  <a:tcPr marT="45725" marB="45725" marR="91450" marL="91450"/>
                </a:tc>
              </a:tr>
            </a:tbl>
          </a:graphicData>
        </a:graphic>
      </p:graphicFrame>
      <p:graphicFrame>
        <p:nvGraphicFramePr>
          <p:cNvPr id="1014" name="Google Shape;1014;p90"/>
          <p:cNvGraphicFramePr/>
          <p:nvPr/>
        </p:nvGraphicFramePr>
        <p:xfrm>
          <a:off x="6240906" y="1727301"/>
          <a:ext cx="3000000" cy="3000000"/>
        </p:xfrm>
        <a:graphic>
          <a:graphicData uri="http://schemas.openxmlformats.org/drawingml/2006/table">
            <a:tbl>
              <a:tblPr bandRow="1" firstRow="1">
                <a:noFill/>
                <a:tableStyleId>{E6CF6A41-BDCD-44B1-963D-E83B64F01F32}</a:tableStyleId>
              </a:tblPr>
              <a:tblGrid>
                <a:gridCol w="1199225"/>
                <a:gridCol w="2359100"/>
              </a:tblGrid>
              <a:tr h="335675">
                <a:tc>
                  <a:txBody>
                    <a:bodyPr/>
                    <a:lstStyle/>
                    <a:p>
                      <a:pPr indent="0" lvl="0" marL="0" marR="0" rtl="0" algn="l">
                        <a:spcBef>
                          <a:spcPts val="0"/>
                        </a:spcBef>
                        <a:spcAft>
                          <a:spcPts val="0"/>
                        </a:spcAft>
                        <a:buNone/>
                      </a:pPr>
                      <a:r>
                        <a:rPr lang="en-US" sz="1600"/>
                        <a:t>cat_id</a:t>
                      </a:r>
                      <a:endParaRPr sz="1600"/>
                    </a:p>
                  </a:txBody>
                  <a:tcPr marT="45725" marB="45725" marR="91450" marL="91450"/>
                </a:tc>
                <a:tc>
                  <a:txBody>
                    <a:bodyPr/>
                    <a:lstStyle/>
                    <a:p>
                      <a:pPr indent="0" lvl="0" marL="0" marR="0" rtl="0" algn="l">
                        <a:spcBef>
                          <a:spcPts val="0"/>
                        </a:spcBef>
                        <a:spcAft>
                          <a:spcPts val="0"/>
                        </a:spcAft>
                        <a:buNone/>
                      </a:pPr>
                      <a:r>
                        <a:rPr lang="en-US" sz="1600"/>
                        <a:t>last_visit</a:t>
                      </a:r>
                      <a:endParaRPr sz="1600"/>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02-16-2017</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02-14-2017</a:t>
                      </a:r>
                      <a:endParaRPr/>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02-03-2017</a:t>
                      </a:r>
                      <a:endParaRPr/>
                    </a:p>
                  </a:txBody>
                  <a:tcPr marT="45725" marB="45725" marR="91450" marL="91450"/>
                </a:tc>
              </a:tr>
            </a:tbl>
          </a:graphicData>
        </a:graphic>
      </p:graphicFrame>
      <p:pic>
        <p:nvPicPr>
          <p:cNvPr id="1015" name="Google Shape;1015;p90"/>
          <p:cNvPicPr preferRelativeResize="0"/>
          <p:nvPr/>
        </p:nvPicPr>
        <p:blipFill rotWithShape="1">
          <a:blip r:embed="rId3">
            <a:alphaModFix/>
          </a:blip>
          <a:srcRect b="0" l="0" r="0" t="0"/>
          <a:stretch/>
        </p:blipFill>
        <p:spPr>
          <a:xfrm>
            <a:off x="8565733" y="5732859"/>
            <a:ext cx="1585992" cy="1024551"/>
          </a:xfrm>
          <a:prstGeom prst="rect">
            <a:avLst/>
          </a:prstGeom>
          <a:noFill/>
          <a:ln>
            <a:noFill/>
          </a:ln>
        </p:spPr>
      </p:pic>
      <p:sp>
        <p:nvSpPr>
          <p:cNvPr id="1016" name="Google Shape;1016;p90"/>
          <p:cNvSpPr txBox="1"/>
          <p:nvPr/>
        </p:nvSpPr>
        <p:spPr>
          <a:xfrm>
            <a:off x="1981201" y="4076949"/>
            <a:ext cx="35583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urier"/>
                <a:ea typeface="Courier"/>
                <a:cs typeface="Courier"/>
                <a:sym typeface="Courier"/>
              </a:rPr>
              <a:t>cats</a:t>
            </a:r>
            <a:endParaRPr/>
          </a:p>
        </p:txBody>
      </p:sp>
      <p:sp>
        <p:nvSpPr>
          <p:cNvPr id="1017" name="Google Shape;1017;p90"/>
          <p:cNvSpPr txBox="1"/>
          <p:nvPr/>
        </p:nvSpPr>
        <p:spPr>
          <a:xfrm>
            <a:off x="6240906" y="3069957"/>
            <a:ext cx="35583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urier"/>
                <a:ea typeface="Courier"/>
                <a:cs typeface="Courier"/>
                <a:sym typeface="Courier"/>
              </a:rPr>
              <a:t>visits</a:t>
            </a:r>
            <a:endParaRPr/>
          </a:p>
        </p:txBody>
      </p:sp>
      <p:graphicFrame>
        <p:nvGraphicFramePr>
          <p:cNvPr id="1018" name="Google Shape;1018;p90"/>
          <p:cNvGraphicFramePr/>
          <p:nvPr/>
        </p:nvGraphicFramePr>
        <p:xfrm>
          <a:off x="2807567" y="5295745"/>
          <a:ext cx="3000000" cy="3000000"/>
        </p:xfrm>
        <a:graphic>
          <a:graphicData uri="http://schemas.openxmlformats.org/drawingml/2006/table">
            <a:tbl>
              <a:tblPr bandRow="1" firstRow="1">
                <a:noFill/>
                <a:tableStyleId>{E6CF6A41-BDCD-44B1-963D-E83B64F01F32}</a:tableStyleId>
              </a:tblPr>
              <a:tblGrid>
                <a:gridCol w="1107300"/>
                <a:gridCol w="2178300"/>
                <a:gridCol w="2178300"/>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c>
                  <a:txBody>
                    <a:bodyPr/>
                    <a:lstStyle/>
                    <a:p>
                      <a:pPr indent="0" lvl="0" marL="0" marR="0" rtl="0" algn="l">
                        <a:spcBef>
                          <a:spcPts val="0"/>
                        </a:spcBef>
                        <a:spcAft>
                          <a:spcPts val="0"/>
                        </a:spcAft>
                        <a:buNone/>
                      </a:pPr>
                      <a:r>
                        <a:rPr lang="en-US" sz="1600"/>
                        <a:t>last_visit</a:t>
                      </a:r>
                      <a:endParaRPr sz="1600"/>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02-16-2017</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Meowly</a:t>
                      </a:r>
                      <a:r>
                        <a:rPr lang="en-US" sz="1600"/>
                        <a:t> Cyrus</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02-14-2017</a:t>
                      </a:r>
                      <a:endParaRPr/>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spcBef>
                          <a:spcPts val="0"/>
                        </a:spcBef>
                        <a:spcAft>
                          <a:spcPts val="0"/>
                        </a:spcAft>
                        <a:buNone/>
                      </a:pPr>
                      <a:r>
                        <a:rPr lang="en-US" sz="1600"/>
                        <a:t>Anderson</a:t>
                      </a:r>
                      <a:r>
                        <a:rPr lang="en-US" sz="1600"/>
                        <a:t> Pooper</a:t>
                      </a:r>
                      <a:endParaRPr sz="1600"/>
                    </a:p>
                  </a:txBody>
                  <a:tcPr marT="45725" marB="45725" marR="91450" marL="91450"/>
                </a:tc>
                <a:tc>
                  <a:txBody>
                    <a:bodyPr/>
                    <a:lstStyle/>
                    <a:p>
                      <a:pPr indent="0" lvl="0" marL="0" marR="0" rtl="0" algn="l">
                        <a:spcBef>
                          <a:spcPts val="0"/>
                        </a:spcBef>
                        <a:spcAft>
                          <a:spcPts val="0"/>
                        </a:spcAft>
                        <a:buNone/>
                      </a:pPr>
                      <a:r>
                        <a:rPr lang="en-US" sz="1600"/>
                        <a:t>02-03-2017</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INNER JOINS</a:t>
            </a:r>
            <a:endParaRPr/>
          </a:p>
        </p:txBody>
      </p:sp>
      <p:sp>
        <p:nvSpPr>
          <p:cNvPr id="1024" name="Google Shape;1024;p9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25" name="Google Shape;1025;p91"/>
          <p:cNvSpPr/>
          <p:nvPr/>
        </p:nvSpPr>
        <p:spPr>
          <a:xfrm>
            <a:off x="1981200" y="1599271"/>
            <a:ext cx="7997252" cy="1638604"/>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92D050"/>
                </a:solidFill>
                <a:latin typeface="Courier"/>
                <a:ea typeface="Courier"/>
                <a:cs typeface="Courier"/>
                <a:sym typeface="Courier"/>
              </a:rPr>
              <a:t># Inner join in pandas</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df_cats = pd.read_sql_query(“SELECT * from cats”, conn)</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df_visits = pd.read_sql_query(“SELECT * from visits”, conn)</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df_cats.merge(df_visits, how = “inner”, </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              left_on = “id”, right_on = ”cat_id”)</a:t>
            </a:r>
            <a:endParaRPr/>
          </a:p>
        </p:txBody>
      </p:sp>
      <p:sp>
        <p:nvSpPr>
          <p:cNvPr id="1026" name="Google Shape;1026;p91"/>
          <p:cNvSpPr/>
          <p:nvPr/>
        </p:nvSpPr>
        <p:spPr>
          <a:xfrm>
            <a:off x="1981200" y="3490529"/>
            <a:ext cx="7997252" cy="2895281"/>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92D050"/>
                </a:solidFill>
                <a:latin typeface="Courier"/>
                <a:ea typeface="Courier"/>
                <a:cs typeface="Courier"/>
                <a:sym typeface="Courier"/>
              </a:rPr>
              <a:t># Inner join in SQL / SQLite via Python</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cursor.execute(“””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SELECT </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FROM </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cats, visits</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WHERE</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cats.id == visits.cat_id</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TABLES </a:t>
            </a:r>
            <a:endParaRPr/>
          </a:p>
        </p:txBody>
      </p:sp>
      <p:sp>
        <p:nvSpPr>
          <p:cNvPr id="192" name="Google Shape;192;p2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193" name="Google Shape;193;p20"/>
          <p:cNvGraphicFramePr/>
          <p:nvPr/>
        </p:nvGraphicFramePr>
        <p:xfrm>
          <a:off x="609600" y="1929119"/>
          <a:ext cx="3000000" cy="3000000"/>
        </p:xfrm>
        <a:graphic>
          <a:graphicData uri="http://schemas.openxmlformats.org/drawingml/2006/table">
            <a:tbl>
              <a:tblPr bandRow="1" firstRow="1">
                <a:noFill/>
                <a:tableStyleId>{E6CF6A41-BDCD-44B1-963D-E83B64F01F32}</a:tableStyleId>
              </a:tblPr>
              <a:tblGrid>
                <a:gridCol w="1035775"/>
                <a:gridCol w="1035775"/>
                <a:gridCol w="1035775"/>
                <a:gridCol w="1035775"/>
              </a:tblGrid>
              <a:tr h="4251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r>
              <a:tr h="4251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r>
              <a:tr h="4251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r>
            </a:tbl>
          </a:graphicData>
        </a:graphic>
      </p:graphicFrame>
      <p:graphicFrame>
        <p:nvGraphicFramePr>
          <p:cNvPr id="194" name="Google Shape;194;p20"/>
          <p:cNvGraphicFramePr/>
          <p:nvPr/>
        </p:nvGraphicFramePr>
        <p:xfrm>
          <a:off x="6860473" y="1524318"/>
          <a:ext cx="3000000" cy="3000000"/>
        </p:xfrm>
        <a:graphic>
          <a:graphicData uri="http://schemas.openxmlformats.org/drawingml/2006/table">
            <a:tbl>
              <a:tblPr bandRow="1" firstRow="1">
                <a:noFill/>
                <a:tableStyleId>{E6CF6A41-BDCD-44B1-963D-E83B64F01F32}</a:tableStyleId>
              </a:tblPr>
              <a:tblGrid>
                <a:gridCol w="632850"/>
                <a:gridCol w="307297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Address</a:t>
                      </a:r>
                      <a:endParaRPr/>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College Park, MD, 20742</a:t>
                      </a:r>
                      <a:endParaRPr sz="1800"/>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Washington</a:t>
                      </a:r>
                      <a:r>
                        <a:rPr lang="en-US" sz="1800"/>
                        <a:t>, DC, 20001</a:t>
                      </a:r>
                      <a:endParaRPr sz="1800"/>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Silver Spring, MD, 20901</a:t>
                      </a:r>
                      <a:endParaRPr/>
                    </a:p>
                  </a:txBody>
                  <a:tcPr marT="45725" marB="45725" marR="91450" marL="91450"/>
                </a:tc>
              </a:tr>
            </a:tbl>
          </a:graphicData>
        </a:graphic>
      </p:graphicFrame>
      <p:graphicFrame>
        <p:nvGraphicFramePr>
          <p:cNvPr id="195" name="Google Shape;195;p20"/>
          <p:cNvGraphicFramePr/>
          <p:nvPr/>
        </p:nvGraphicFramePr>
        <p:xfrm>
          <a:off x="2283057" y="4675893"/>
          <a:ext cx="3000000" cy="3000000"/>
        </p:xfrm>
        <a:graphic>
          <a:graphicData uri="http://schemas.openxmlformats.org/drawingml/2006/table">
            <a:tbl>
              <a:tblPr bandRow="1" firstRow="1">
                <a:noFill/>
                <a:tableStyleId>{2D6FA478-8785-47D3-8159-80C725376A7C}</a:tableStyleId>
              </a:tblPr>
              <a:tblGrid>
                <a:gridCol w="7682450"/>
              </a:tblGrid>
              <a:tr h="370850">
                <a:tc>
                  <a:txBody>
                    <a:bodyPr/>
                    <a:lstStyle/>
                    <a:p>
                      <a:pPr indent="0" lvl="0" marL="0" marR="0" rtl="0" algn="l">
                        <a:spcBef>
                          <a:spcPts val="0"/>
                        </a:spcBef>
                        <a:spcAft>
                          <a:spcPts val="0"/>
                        </a:spcAft>
                        <a:buNone/>
                      </a:pPr>
                      <a:r>
                        <a:rPr lang="en-US" sz="1600"/>
                        <a:t>199.72.81.55 - - [01/Jul/1995:00:00:01 -0400] "GET /history/apollo/ HTTP/1.0" 200 6245</a:t>
                      </a:r>
                      <a:endParaRPr b="1" sz="1600">
                        <a:solidFill>
                          <a:schemeClr val="lt1"/>
                        </a:solidFill>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Arial"/>
                        <a:buNone/>
                      </a:pPr>
                      <a:r>
                        <a:rPr lang="en-US" sz="1600"/>
                        <a:t>unicomp6.unicomp.net - - [01/Jul/1995:00:00:06 -0400] "GET /shuttle/countdown/ HTTP/1.0" 200 3985</a:t>
                      </a:r>
                      <a:endParaRPr b="1" sz="1600">
                        <a:solidFill>
                          <a:schemeClr val="lt1"/>
                        </a:solidFill>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Arial"/>
                        <a:buNone/>
                      </a:pPr>
                      <a:r>
                        <a:rPr lang="en-US" sz="1600"/>
                        <a:t>199.120.110.21 - - [01/Jul/1995:00:00:09 -0400] "GET /shuttle/missions/sts-73/mission-sts-73.html HTTP/1.0" 200 4085</a:t>
                      </a:r>
                      <a:endParaRPr b="1" sz="1600">
                        <a:solidFill>
                          <a:schemeClr val="lt1"/>
                        </a:solidFill>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9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LEFT JOINS</a:t>
            </a:r>
            <a:endParaRPr/>
          </a:p>
        </p:txBody>
      </p:sp>
      <p:sp>
        <p:nvSpPr>
          <p:cNvPr id="1032" name="Google Shape;1032;p92"/>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Inner joins are the most common type of joins (get results that appear in </a:t>
            </a:r>
            <a:r>
              <a:rPr lang="en-US">
                <a:solidFill>
                  <a:schemeClr val="dk2"/>
                </a:solidFill>
              </a:rPr>
              <a:t>both</a:t>
            </a:r>
            <a:r>
              <a:rPr lang="en-US"/>
              <a:t> tables)</a:t>
            </a:r>
            <a:endParaRPr/>
          </a:p>
          <a:p>
            <a:pPr indent="0" lvl="0" marL="0" rtl="0" algn="l">
              <a:spcBef>
                <a:spcPts val="1000"/>
              </a:spcBef>
              <a:spcAft>
                <a:spcPts val="0"/>
              </a:spcAft>
              <a:buClr>
                <a:schemeClr val="dk1"/>
              </a:buClr>
              <a:buSzPts val="2000"/>
              <a:buNone/>
            </a:pPr>
            <a:r>
              <a:rPr lang="en-US"/>
              <a:t>Left joins: all the results from the left table, only </a:t>
            </a:r>
            <a:r>
              <a:rPr lang="en-US">
                <a:solidFill>
                  <a:schemeClr val="dk2"/>
                </a:solidFill>
              </a:rPr>
              <a:t>some</a:t>
            </a:r>
            <a:r>
              <a:rPr lang="en-US"/>
              <a:t> matching results from the right table</a:t>
            </a:r>
            <a:endParaRPr/>
          </a:p>
          <a:p>
            <a:pPr indent="0" lvl="0" marL="0" rtl="0" algn="l">
              <a:spcBef>
                <a:spcPts val="1000"/>
              </a:spcBef>
              <a:spcAft>
                <a:spcPts val="0"/>
              </a:spcAft>
              <a:buClr>
                <a:schemeClr val="dk1"/>
              </a:buClr>
              <a:buSzPts val="2000"/>
              <a:buNone/>
            </a:pPr>
            <a:r>
              <a:rPr lang="en-US"/>
              <a:t>Left join (</a:t>
            </a:r>
            <a:r>
              <a:rPr lang="en-US">
                <a:latin typeface="Courier"/>
                <a:ea typeface="Courier"/>
                <a:cs typeface="Courier"/>
                <a:sym typeface="Courier"/>
              </a:rPr>
              <a:t>cats</a:t>
            </a:r>
            <a:r>
              <a:rPr lang="en-US"/>
              <a:t>, </a:t>
            </a:r>
            <a:r>
              <a:rPr lang="en-US">
                <a:latin typeface="Courier"/>
                <a:ea typeface="Courier"/>
                <a:cs typeface="Courier"/>
                <a:sym typeface="Courier"/>
              </a:rPr>
              <a:t>visits</a:t>
            </a:r>
            <a:r>
              <a:rPr lang="en-US"/>
              <a:t>) on (</a:t>
            </a:r>
            <a:r>
              <a:rPr lang="en-US">
                <a:latin typeface="Courier"/>
                <a:ea typeface="Courier"/>
                <a:cs typeface="Courier"/>
                <a:sym typeface="Courier"/>
              </a:rPr>
              <a:t>id</a:t>
            </a:r>
            <a:r>
              <a:rPr lang="en-US"/>
              <a:t>, </a:t>
            </a:r>
            <a:r>
              <a:rPr lang="en-US">
                <a:latin typeface="Courier"/>
                <a:ea typeface="Courier"/>
                <a:cs typeface="Courier"/>
                <a:sym typeface="Courier"/>
              </a:rPr>
              <a:t>cat_id</a:t>
            </a:r>
            <a:r>
              <a:rPr lang="en-US"/>
              <a:t>)  ???????????</a:t>
            </a:r>
            <a:endParaRPr/>
          </a:p>
        </p:txBody>
      </p:sp>
      <p:sp>
        <p:nvSpPr>
          <p:cNvPr id="1033" name="Google Shape;1033;p9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1034" name="Google Shape;1034;p92"/>
          <p:cNvGraphicFramePr/>
          <p:nvPr/>
        </p:nvGraphicFramePr>
        <p:xfrm>
          <a:off x="2849381" y="3939381"/>
          <a:ext cx="3000000" cy="3000000"/>
        </p:xfrm>
        <a:graphic>
          <a:graphicData uri="http://schemas.openxmlformats.org/drawingml/2006/table">
            <a:tbl>
              <a:tblPr bandRow="1" firstRow="1">
                <a:noFill/>
                <a:tableStyleId>{E6CF6A41-BDCD-44B1-963D-E83B64F01F32}</a:tableStyleId>
              </a:tblPr>
              <a:tblGrid>
                <a:gridCol w="1192375"/>
                <a:gridCol w="2345650"/>
                <a:gridCol w="2345650"/>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last_visit</a:t>
                      </a:r>
                      <a:endParaRPr sz="1600"/>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02-16-2017</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Meowly</a:t>
                      </a:r>
                      <a:r>
                        <a:rPr lang="en-US" sz="1600"/>
                        <a:t> Cyrus</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02-14-2017</a:t>
                      </a:r>
                      <a:endParaRPr/>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Fuzz</a:t>
                      </a:r>
                      <a:r>
                        <a:rPr lang="en-US" sz="1600"/>
                        <a:t> Aldrin</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NULL</a:t>
                      </a:r>
                      <a:endParaRPr/>
                    </a:p>
                  </a:txBody>
                  <a:tcPr marT="45725" marB="45725" marR="91450" marL="91450"/>
                </a:tc>
              </a:tr>
              <a:tr h="335675">
                <a:tc>
                  <a:txBody>
                    <a:bodyPr/>
                    <a:lstStyle/>
                    <a:p>
                      <a:pPr indent="0" lvl="0" marL="0" marR="0" rtl="0" algn="l">
                        <a:spcBef>
                          <a:spcPts val="0"/>
                        </a:spcBef>
                        <a:spcAft>
                          <a:spcPts val="0"/>
                        </a:spcAft>
                        <a:buNone/>
                      </a:pPr>
                      <a:r>
                        <a:rPr lang="en-US" sz="1600"/>
                        <a:t>4</a:t>
                      </a:r>
                      <a:endParaRPr/>
                    </a:p>
                  </a:txBody>
                  <a:tcPr marT="45725" marB="45725" marR="91450" marL="91450"/>
                </a:tc>
                <a:tc>
                  <a:txBody>
                    <a:bodyPr/>
                    <a:lstStyle/>
                    <a:p>
                      <a:pPr indent="0" lvl="0" marL="0" marR="0" rtl="0" algn="l">
                        <a:spcBef>
                          <a:spcPts val="0"/>
                        </a:spcBef>
                        <a:spcAft>
                          <a:spcPts val="0"/>
                        </a:spcAft>
                        <a:buNone/>
                      </a:pPr>
                      <a:r>
                        <a:rPr lang="en-US" sz="1600"/>
                        <a:t>Chair</a:t>
                      </a:r>
                      <a:r>
                        <a:rPr lang="en-US" sz="1600"/>
                        <a:t>man Meow</a:t>
                      </a:r>
                      <a:endParaRPr sz="1600"/>
                    </a:p>
                  </a:txBody>
                  <a:tcPr marT="45725" marB="45725" marR="91450" marL="91450"/>
                </a:tc>
                <a:tc>
                  <a:txBody>
                    <a:bodyPr/>
                    <a:lstStyle/>
                    <a:p>
                      <a:pPr indent="0" lvl="0" marL="0" marR="0" rtl="0" algn="l">
                        <a:spcBef>
                          <a:spcPts val="0"/>
                        </a:spcBef>
                        <a:spcAft>
                          <a:spcPts val="0"/>
                        </a:spcAft>
                        <a:buNone/>
                      </a:pPr>
                      <a:r>
                        <a:rPr lang="en-US" sz="1600"/>
                        <a:t>NULL</a:t>
                      </a:r>
                      <a:endParaRPr/>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spcBef>
                          <a:spcPts val="0"/>
                        </a:spcBef>
                        <a:spcAft>
                          <a:spcPts val="0"/>
                        </a:spcAft>
                        <a:buNone/>
                      </a:pPr>
                      <a:r>
                        <a:rPr lang="en-US" sz="1600"/>
                        <a:t>Anderson</a:t>
                      </a:r>
                      <a:r>
                        <a:rPr lang="en-US" sz="1600"/>
                        <a:t> Pooper</a:t>
                      </a:r>
                      <a:endParaRPr sz="1600"/>
                    </a:p>
                  </a:txBody>
                  <a:tcPr marT="45725" marB="45725" marR="91450" marL="91450"/>
                </a:tc>
                <a:tc>
                  <a:txBody>
                    <a:bodyPr/>
                    <a:lstStyle/>
                    <a:p>
                      <a:pPr indent="0" lvl="0" marL="0" marR="0" rtl="0" algn="l">
                        <a:spcBef>
                          <a:spcPts val="0"/>
                        </a:spcBef>
                        <a:spcAft>
                          <a:spcPts val="0"/>
                        </a:spcAft>
                        <a:buNone/>
                      </a:pPr>
                      <a:r>
                        <a:rPr lang="en-US" sz="1600"/>
                        <a:t>02-03-2017</a:t>
                      </a:r>
                      <a:endParaRPr/>
                    </a:p>
                  </a:txBody>
                  <a:tcPr marT="45725" marB="45725" marR="91450" marL="91450"/>
                </a:tc>
              </a:tr>
              <a:tr h="335675">
                <a:tc>
                  <a:txBody>
                    <a:bodyPr/>
                    <a:lstStyle/>
                    <a:p>
                      <a:pPr indent="0" lvl="0" marL="0" marR="0" rtl="0" algn="l">
                        <a:spcBef>
                          <a:spcPts val="0"/>
                        </a:spcBef>
                        <a:spcAft>
                          <a:spcPts val="0"/>
                        </a:spcAft>
                        <a:buNone/>
                      </a:pPr>
                      <a:r>
                        <a:rPr lang="en-US" sz="1600"/>
                        <a:t>6</a:t>
                      </a:r>
                      <a:endParaRPr/>
                    </a:p>
                  </a:txBody>
                  <a:tcPr marT="45725" marB="45725" marR="91450" marL="91450"/>
                </a:tc>
                <a:tc>
                  <a:txBody>
                    <a:bodyPr/>
                    <a:lstStyle/>
                    <a:p>
                      <a:pPr indent="0" lvl="0" marL="0" marR="0" rtl="0" algn="l">
                        <a:spcBef>
                          <a:spcPts val="0"/>
                        </a:spcBef>
                        <a:spcAft>
                          <a:spcPts val="0"/>
                        </a:spcAft>
                        <a:buNone/>
                      </a:pPr>
                      <a:r>
                        <a:rPr lang="en-US" sz="1600"/>
                        <a:t>Gigabyte</a:t>
                      </a:r>
                      <a:endParaRPr/>
                    </a:p>
                  </a:txBody>
                  <a:tcPr marT="45725" marB="45725" marR="91450" marL="91450"/>
                </a:tc>
                <a:tc>
                  <a:txBody>
                    <a:bodyPr/>
                    <a:lstStyle/>
                    <a:p>
                      <a:pPr indent="0" lvl="0" marL="0" marR="0" rtl="0" algn="l">
                        <a:spcBef>
                          <a:spcPts val="0"/>
                        </a:spcBef>
                        <a:spcAft>
                          <a:spcPts val="0"/>
                        </a:spcAft>
                        <a:buNone/>
                      </a:pPr>
                      <a:r>
                        <a:rPr lang="en-US" sz="1600"/>
                        <a:t>NULL</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9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RIGHT JOINS</a:t>
            </a:r>
            <a:endParaRPr/>
          </a:p>
        </p:txBody>
      </p:sp>
      <p:sp>
        <p:nvSpPr>
          <p:cNvPr id="1040" name="Google Shape;1040;p93"/>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Take a guess!</a:t>
            </a:r>
            <a:endParaRPr/>
          </a:p>
          <a:p>
            <a:pPr indent="0" lvl="0" marL="0" rtl="0" algn="l">
              <a:spcBef>
                <a:spcPts val="1000"/>
              </a:spcBef>
              <a:spcAft>
                <a:spcPts val="0"/>
              </a:spcAft>
              <a:buClr>
                <a:schemeClr val="dk2"/>
              </a:buClr>
              <a:buSzPts val="2000"/>
              <a:buNone/>
            </a:pPr>
            <a:r>
              <a:rPr lang="en-US">
                <a:solidFill>
                  <a:schemeClr val="dk2"/>
                </a:solidFill>
              </a:rPr>
              <a:t>Right</a:t>
            </a:r>
            <a:r>
              <a:rPr lang="en-US"/>
              <a:t> join</a:t>
            </a:r>
            <a:br>
              <a:rPr lang="en-US"/>
            </a:br>
            <a:r>
              <a:rPr lang="en-US"/>
              <a:t>    (</a:t>
            </a:r>
            <a:r>
              <a:rPr lang="en-US">
                <a:latin typeface="Courier"/>
                <a:ea typeface="Courier"/>
                <a:cs typeface="Courier"/>
                <a:sym typeface="Courier"/>
              </a:rPr>
              <a:t>cats</a:t>
            </a:r>
            <a:r>
              <a:rPr lang="en-US"/>
              <a:t>, </a:t>
            </a:r>
            <a:r>
              <a:rPr lang="en-US">
                <a:latin typeface="Courier"/>
                <a:ea typeface="Courier"/>
                <a:cs typeface="Courier"/>
                <a:sym typeface="Courier"/>
              </a:rPr>
              <a:t>visits</a:t>
            </a:r>
            <a:r>
              <a:rPr lang="en-US"/>
              <a:t>)</a:t>
            </a:r>
            <a:br>
              <a:rPr lang="en-US"/>
            </a:br>
            <a:r>
              <a:rPr lang="en-US"/>
              <a:t>on</a:t>
            </a:r>
            <a:br>
              <a:rPr lang="en-US"/>
            </a:br>
            <a:r>
              <a:rPr lang="en-US"/>
              <a:t>    (</a:t>
            </a:r>
            <a:r>
              <a:rPr lang="en-US">
                <a:latin typeface="Courier"/>
                <a:ea typeface="Courier"/>
                <a:cs typeface="Courier"/>
                <a:sym typeface="Courier"/>
              </a:rPr>
              <a:t>id</a:t>
            </a:r>
            <a:r>
              <a:rPr lang="en-US"/>
              <a:t>, </a:t>
            </a:r>
            <a:r>
              <a:rPr lang="en-US">
                <a:latin typeface="Courier"/>
                <a:ea typeface="Courier"/>
                <a:cs typeface="Courier"/>
                <a:sym typeface="Courier"/>
              </a:rPr>
              <a:t>cat_id</a:t>
            </a:r>
            <a:r>
              <a:rPr lang="en-US"/>
              <a:t>)</a:t>
            </a:r>
            <a:br>
              <a:rPr lang="en-US"/>
            </a:br>
            <a:r>
              <a:rPr lang="en-US"/>
              <a:t>???????????</a:t>
            </a:r>
            <a:endParaRPr/>
          </a:p>
          <a:p>
            <a:pPr indent="0" lvl="0" marL="0" rtl="0" algn="l">
              <a:spcBef>
                <a:spcPts val="1000"/>
              </a:spcBef>
              <a:spcAft>
                <a:spcPts val="0"/>
              </a:spcAft>
              <a:buClr>
                <a:schemeClr val="dk1"/>
              </a:buClr>
              <a:buSzPts val="2000"/>
              <a:buNone/>
            </a:pPr>
            <a:r>
              <a:t/>
            </a:r>
            <a:endParaRPr/>
          </a:p>
        </p:txBody>
      </p:sp>
      <p:sp>
        <p:nvSpPr>
          <p:cNvPr id="1041" name="Google Shape;1041;p9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1042" name="Google Shape;1042;p93"/>
          <p:cNvGraphicFramePr/>
          <p:nvPr/>
        </p:nvGraphicFramePr>
        <p:xfrm>
          <a:off x="4930365" y="1657980"/>
          <a:ext cx="3000000" cy="3000000"/>
        </p:xfrm>
        <a:graphic>
          <a:graphicData uri="http://schemas.openxmlformats.org/drawingml/2006/table">
            <a:tbl>
              <a:tblPr bandRow="1" firstRow="1">
                <a:noFill/>
                <a:tableStyleId>{E6CF6A41-BDCD-44B1-963D-E83B64F01F32}</a:tableStyleId>
              </a:tblPr>
              <a:tblGrid>
                <a:gridCol w="491500"/>
                <a:gridCol w="2060725"/>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Meowly</a:t>
                      </a:r>
                      <a:r>
                        <a:rPr lang="en-US" sz="1600"/>
                        <a:t> Cyrus</a:t>
                      </a:r>
                      <a:endParaRPr sz="1600"/>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Fuzz</a:t>
                      </a:r>
                      <a:r>
                        <a:rPr lang="en-US" sz="1600"/>
                        <a:t> Aldrin</a:t>
                      </a:r>
                      <a:endParaRPr sz="1600"/>
                    </a:p>
                  </a:txBody>
                  <a:tcPr marT="45725" marB="45725" marR="91450" marL="91450"/>
                </a:tc>
              </a:tr>
              <a:tr h="335675">
                <a:tc>
                  <a:txBody>
                    <a:bodyPr/>
                    <a:lstStyle/>
                    <a:p>
                      <a:pPr indent="0" lvl="0" marL="0" marR="0" rtl="0" algn="l">
                        <a:spcBef>
                          <a:spcPts val="0"/>
                        </a:spcBef>
                        <a:spcAft>
                          <a:spcPts val="0"/>
                        </a:spcAft>
                        <a:buNone/>
                      </a:pPr>
                      <a:r>
                        <a:rPr lang="en-US" sz="1600"/>
                        <a:t>4</a:t>
                      </a:r>
                      <a:endParaRPr/>
                    </a:p>
                  </a:txBody>
                  <a:tcPr marT="45725" marB="45725" marR="91450" marL="91450"/>
                </a:tc>
                <a:tc>
                  <a:txBody>
                    <a:bodyPr/>
                    <a:lstStyle/>
                    <a:p>
                      <a:pPr indent="0" lvl="0" marL="0" marR="0" rtl="0" algn="l">
                        <a:spcBef>
                          <a:spcPts val="0"/>
                        </a:spcBef>
                        <a:spcAft>
                          <a:spcPts val="0"/>
                        </a:spcAft>
                        <a:buNone/>
                      </a:pPr>
                      <a:r>
                        <a:rPr lang="en-US" sz="1600"/>
                        <a:t>Chair</a:t>
                      </a:r>
                      <a:r>
                        <a:rPr lang="en-US" sz="1600"/>
                        <a:t>man Meow</a:t>
                      </a:r>
                      <a:endParaRPr sz="1600"/>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spcBef>
                          <a:spcPts val="0"/>
                        </a:spcBef>
                        <a:spcAft>
                          <a:spcPts val="0"/>
                        </a:spcAft>
                        <a:buNone/>
                      </a:pPr>
                      <a:r>
                        <a:rPr lang="en-US" sz="1600"/>
                        <a:t>Anderson</a:t>
                      </a:r>
                      <a:r>
                        <a:rPr lang="en-US" sz="1600"/>
                        <a:t> Pooper</a:t>
                      </a:r>
                      <a:endParaRPr sz="1600"/>
                    </a:p>
                  </a:txBody>
                  <a:tcPr marT="45725" marB="45725" marR="91450" marL="91450"/>
                </a:tc>
              </a:tr>
              <a:tr h="335675">
                <a:tc>
                  <a:txBody>
                    <a:bodyPr/>
                    <a:lstStyle/>
                    <a:p>
                      <a:pPr indent="0" lvl="0" marL="0" marR="0" rtl="0" algn="l">
                        <a:spcBef>
                          <a:spcPts val="0"/>
                        </a:spcBef>
                        <a:spcAft>
                          <a:spcPts val="0"/>
                        </a:spcAft>
                        <a:buNone/>
                      </a:pPr>
                      <a:r>
                        <a:rPr lang="en-US" sz="1600"/>
                        <a:t>6</a:t>
                      </a:r>
                      <a:endParaRPr/>
                    </a:p>
                  </a:txBody>
                  <a:tcPr marT="45725" marB="45725" marR="91450" marL="91450"/>
                </a:tc>
                <a:tc>
                  <a:txBody>
                    <a:bodyPr/>
                    <a:lstStyle/>
                    <a:p>
                      <a:pPr indent="0" lvl="0" marL="0" marR="0" rtl="0" algn="l">
                        <a:spcBef>
                          <a:spcPts val="0"/>
                        </a:spcBef>
                        <a:spcAft>
                          <a:spcPts val="0"/>
                        </a:spcAft>
                        <a:buNone/>
                      </a:pPr>
                      <a:r>
                        <a:rPr lang="en-US" sz="1600"/>
                        <a:t>Gigabyte</a:t>
                      </a:r>
                      <a:endParaRPr/>
                    </a:p>
                  </a:txBody>
                  <a:tcPr marT="45725" marB="45725" marR="91450" marL="91450"/>
                </a:tc>
              </a:tr>
            </a:tbl>
          </a:graphicData>
        </a:graphic>
      </p:graphicFrame>
      <p:graphicFrame>
        <p:nvGraphicFramePr>
          <p:cNvPr id="1043" name="Google Shape;1043;p93"/>
          <p:cNvGraphicFramePr/>
          <p:nvPr/>
        </p:nvGraphicFramePr>
        <p:xfrm>
          <a:off x="7925127" y="1654551"/>
          <a:ext cx="3000000" cy="3000000"/>
        </p:xfrm>
        <a:graphic>
          <a:graphicData uri="http://schemas.openxmlformats.org/drawingml/2006/table">
            <a:tbl>
              <a:tblPr bandRow="1" firstRow="1">
                <a:noFill/>
                <a:tableStyleId>{E6CF6A41-BDCD-44B1-963D-E83B64F01F32}</a:tableStyleId>
              </a:tblPr>
              <a:tblGrid>
                <a:gridCol w="810000"/>
                <a:gridCol w="1593425"/>
              </a:tblGrid>
              <a:tr h="335675">
                <a:tc>
                  <a:txBody>
                    <a:bodyPr/>
                    <a:lstStyle/>
                    <a:p>
                      <a:pPr indent="0" lvl="0" marL="0" marR="0" rtl="0" algn="l">
                        <a:spcBef>
                          <a:spcPts val="0"/>
                        </a:spcBef>
                        <a:spcAft>
                          <a:spcPts val="0"/>
                        </a:spcAft>
                        <a:buNone/>
                      </a:pPr>
                      <a:r>
                        <a:rPr lang="en-US" sz="1600"/>
                        <a:t>cat_id</a:t>
                      </a:r>
                      <a:endParaRPr sz="1600"/>
                    </a:p>
                  </a:txBody>
                  <a:tcPr marT="45725" marB="45725" marR="91450" marL="91450"/>
                </a:tc>
                <a:tc>
                  <a:txBody>
                    <a:bodyPr/>
                    <a:lstStyle/>
                    <a:p>
                      <a:pPr indent="0" lvl="0" marL="0" marR="0" rtl="0" algn="l">
                        <a:spcBef>
                          <a:spcPts val="0"/>
                        </a:spcBef>
                        <a:spcAft>
                          <a:spcPts val="0"/>
                        </a:spcAft>
                        <a:buNone/>
                      </a:pPr>
                      <a:r>
                        <a:rPr lang="en-US" sz="1600"/>
                        <a:t>last_visit</a:t>
                      </a:r>
                      <a:endParaRPr sz="1600"/>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02-16-2017</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02-14-2017</a:t>
                      </a:r>
                      <a:endParaRPr/>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02-03-2017</a:t>
                      </a:r>
                      <a:endParaRPr/>
                    </a:p>
                  </a:txBody>
                  <a:tcPr marT="45725" marB="45725" marR="91450" marL="91450"/>
                </a:tc>
              </a:tr>
              <a:tr h="335675">
                <a:tc>
                  <a:txBody>
                    <a:bodyPr/>
                    <a:lstStyle/>
                    <a:p>
                      <a:pPr indent="0" lvl="0" marL="0" marR="0" rtl="0" algn="l">
                        <a:spcBef>
                          <a:spcPts val="0"/>
                        </a:spcBef>
                        <a:spcAft>
                          <a:spcPts val="0"/>
                        </a:spcAft>
                        <a:buNone/>
                      </a:pPr>
                      <a:r>
                        <a:rPr lang="en-US" sz="1600"/>
                        <a:t>7</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02-19-2017</a:t>
                      </a:r>
                      <a:endParaRPr/>
                    </a:p>
                  </a:txBody>
                  <a:tcPr marT="45725" marB="45725" marR="91450" marL="91450"/>
                </a:tc>
              </a:tr>
              <a:tr h="335675">
                <a:tc>
                  <a:txBody>
                    <a:bodyPr/>
                    <a:lstStyle/>
                    <a:p>
                      <a:pPr indent="0" lvl="0" marL="0" marR="0" rtl="0" algn="l">
                        <a:spcBef>
                          <a:spcPts val="0"/>
                        </a:spcBef>
                        <a:spcAft>
                          <a:spcPts val="0"/>
                        </a:spcAft>
                        <a:buNone/>
                      </a:pPr>
                      <a:r>
                        <a:rPr lang="en-US" sz="1600"/>
                        <a:t>12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02-21-2017</a:t>
                      </a:r>
                      <a:endParaRPr/>
                    </a:p>
                  </a:txBody>
                  <a:tcPr marT="45725" marB="45725" marR="91450" marL="91450"/>
                </a:tc>
              </a:tr>
            </a:tbl>
          </a:graphicData>
        </a:graphic>
      </p:graphicFrame>
      <p:sp>
        <p:nvSpPr>
          <p:cNvPr id="1044" name="Google Shape;1044;p93"/>
          <p:cNvSpPr txBox="1"/>
          <p:nvPr/>
        </p:nvSpPr>
        <p:spPr>
          <a:xfrm>
            <a:off x="4930365" y="4007628"/>
            <a:ext cx="25522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urier"/>
                <a:ea typeface="Courier"/>
                <a:cs typeface="Courier"/>
                <a:sym typeface="Courier"/>
              </a:rPr>
              <a:t>cats</a:t>
            </a:r>
            <a:endParaRPr/>
          </a:p>
        </p:txBody>
      </p:sp>
      <p:sp>
        <p:nvSpPr>
          <p:cNvPr id="1045" name="Google Shape;1045;p93"/>
          <p:cNvSpPr txBox="1"/>
          <p:nvPr/>
        </p:nvSpPr>
        <p:spPr>
          <a:xfrm>
            <a:off x="7925127" y="3668535"/>
            <a:ext cx="24034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ourier"/>
                <a:ea typeface="Courier"/>
                <a:cs typeface="Courier"/>
                <a:sym typeface="Courier"/>
              </a:rPr>
              <a:t>visits</a:t>
            </a:r>
            <a:endParaRPr/>
          </a:p>
        </p:txBody>
      </p:sp>
      <p:graphicFrame>
        <p:nvGraphicFramePr>
          <p:cNvPr id="1046" name="Google Shape;1046;p93"/>
          <p:cNvGraphicFramePr/>
          <p:nvPr/>
        </p:nvGraphicFramePr>
        <p:xfrm>
          <a:off x="3373172" y="4577478"/>
          <a:ext cx="3000000" cy="3000000"/>
        </p:xfrm>
        <a:graphic>
          <a:graphicData uri="http://schemas.openxmlformats.org/drawingml/2006/table">
            <a:tbl>
              <a:tblPr bandRow="1" firstRow="1">
                <a:noFill/>
                <a:tableStyleId>{E6CF6A41-BDCD-44B1-963D-E83B64F01F32}</a:tableStyleId>
              </a:tblPr>
              <a:tblGrid>
                <a:gridCol w="1148375"/>
                <a:gridCol w="2259125"/>
                <a:gridCol w="2259125"/>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c>
                  <a:txBody>
                    <a:bodyPr/>
                    <a:lstStyle/>
                    <a:p>
                      <a:pPr indent="0" lvl="0" marL="0" marR="0" rtl="0" algn="l">
                        <a:spcBef>
                          <a:spcPts val="0"/>
                        </a:spcBef>
                        <a:spcAft>
                          <a:spcPts val="0"/>
                        </a:spcAft>
                        <a:buNone/>
                      </a:pPr>
                      <a:r>
                        <a:rPr lang="en-US" sz="1600"/>
                        <a:t>last_visit</a:t>
                      </a:r>
                      <a:endParaRPr sz="1600"/>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02-16-2017</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Meowly Cyrus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02-14-2017</a:t>
                      </a:r>
                      <a:endParaRPr/>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Anderson</a:t>
                      </a:r>
                      <a:r>
                        <a:rPr lang="en-US" sz="1600"/>
                        <a:t> Pooper</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02-03-2017</a:t>
                      </a:r>
                      <a:endParaRPr/>
                    </a:p>
                  </a:txBody>
                  <a:tcPr marT="45725" marB="45725" marR="91450" marL="91450"/>
                </a:tc>
              </a:tr>
              <a:tr h="335675">
                <a:tc>
                  <a:txBody>
                    <a:bodyPr/>
                    <a:lstStyle/>
                    <a:p>
                      <a:pPr indent="0" lvl="0" marL="0" marR="0" rtl="0" algn="l">
                        <a:spcBef>
                          <a:spcPts val="0"/>
                        </a:spcBef>
                        <a:spcAft>
                          <a:spcPts val="0"/>
                        </a:spcAft>
                        <a:buNone/>
                      </a:pPr>
                      <a:r>
                        <a:rPr lang="en-US" sz="1600"/>
                        <a:t>7</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NULL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02-19-2017</a:t>
                      </a:r>
                      <a:endParaRPr/>
                    </a:p>
                  </a:txBody>
                  <a:tcPr marT="45725" marB="45725" marR="91450" marL="91450"/>
                </a:tc>
              </a:tr>
              <a:tr h="335675">
                <a:tc>
                  <a:txBody>
                    <a:bodyPr/>
                    <a:lstStyle/>
                    <a:p>
                      <a:pPr indent="0" lvl="0" marL="0" marR="0" rtl="0" algn="l">
                        <a:spcBef>
                          <a:spcPts val="0"/>
                        </a:spcBef>
                        <a:spcAft>
                          <a:spcPts val="0"/>
                        </a:spcAft>
                        <a:buNone/>
                      </a:pPr>
                      <a:r>
                        <a:rPr lang="en-US" sz="1600"/>
                        <a:t>12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NULL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02-21-2017</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9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LEFT/RIGHT JOINS</a:t>
            </a:r>
            <a:endParaRPr/>
          </a:p>
        </p:txBody>
      </p:sp>
      <p:sp>
        <p:nvSpPr>
          <p:cNvPr id="1053" name="Google Shape;1053;p9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54" name="Google Shape;1054;p94"/>
          <p:cNvSpPr/>
          <p:nvPr/>
        </p:nvSpPr>
        <p:spPr>
          <a:xfrm>
            <a:off x="1981200" y="1599272"/>
            <a:ext cx="7997252" cy="118889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92D050"/>
                </a:solidFill>
                <a:latin typeface="Courier"/>
                <a:ea typeface="Courier"/>
                <a:cs typeface="Courier"/>
                <a:sym typeface="Courier"/>
              </a:rPr>
              <a:t># Left join in pandas</a:t>
            </a:r>
            <a:endParaRPr sz="1600">
              <a:solidFill>
                <a:schemeClr val="lt1"/>
              </a:solidFill>
              <a:latin typeface="Courier"/>
              <a:ea typeface="Courier"/>
              <a:cs typeface="Courier"/>
              <a:sym typeface="Courie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df_cats.merge(df_visits, how = “left”, </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              left_on = “id”, right_on = ”cat_id”)</a:t>
            </a:r>
            <a:endParaRPr/>
          </a:p>
        </p:txBody>
      </p:sp>
      <p:sp>
        <p:nvSpPr>
          <p:cNvPr id="1055" name="Google Shape;1055;p94"/>
          <p:cNvSpPr/>
          <p:nvPr/>
        </p:nvSpPr>
        <p:spPr>
          <a:xfrm>
            <a:off x="1981200" y="4311241"/>
            <a:ext cx="7997252" cy="118889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92D050"/>
                </a:solidFill>
                <a:latin typeface="Courier"/>
                <a:ea typeface="Courier"/>
                <a:cs typeface="Courier"/>
                <a:sym typeface="Courier"/>
              </a:rPr>
              <a:t># Right join in pandas</a:t>
            </a:r>
            <a:endParaRPr sz="1600">
              <a:solidFill>
                <a:schemeClr val="lt1"/>
              </a:solidFill>
              <a:latin typeface="Courier"/>
              <a:ea typeface="Courier"/>
              <a:cs typeface="Courier"/>
              <a:sym typeface="Courie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df_cats.merge(df_visits, how = “right”, </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              left_on = “id”, right_on = ”cat_id”)</a:t>
            </a:r>
            <a:endParaRPr/>
          </a:p>
        </p:txBody>
      </p:sp>
      <p:sp>
        <p:nvSpPr>
          <p:cNvPr id="1056" name="Google Shape;1056;p94"/>
          <p:cNvSpPr/>
          <p:nvPr/>
        </p:nvSpPr>
        <p:spPr>
          <a:xfrm>
            <a:off x="1981200" y="2863124"/>
            <a:ext cx="7997252" cy="106477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92D050"/>
                </a:solidFill>
                <a:latin typeface="Courier"/>
                <a:ea typeface="Courier"/>
                <a:cs typeface="Courier"/>
                <a:sym typeface="Courier"/>
              </a:rPr>
              <a:t># Left join in SQL / SQLite via Python</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cursor.execute(“SELECT * FROM cats LEFT JOIN visits ON</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cats.id == visits.cat_id”)</a:t>
            </a:r>
            <a:endParaRPr/>
          </a:p>
        </p:txBody>
      </p:sp>
      <p:sp>
        <p:nvSpPr>
          <p:cNvPr id="1057" name="Google Shape;1057;p94"/>
          <p:cNvSpPr/>
          <p:nvPr/>
        </p:nvSpPr>
        <p:spPr>
          <a:xfrm>
            <a:off x="1981200" y="5578541"/>
            <a:ext cx="7997252" cy="687348"/>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92D050"/>
                </a:solidFill>
                <a:latin typeface="Courier"/>
                <a:ea typeface="Courier"/>
                <a:cs typeface="Courier"/>
                <a:sym typeface="Courier"/>
              </a:rPr>
              <a:t># Right join in SQL / SQLite via Python</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a:t>
            </a:r>
            <a:endParaRPr sz="1600">
              <a:solidFill>
                <a:schemeClr val="lt1"/>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FULL OUTER JOIN</a:t>
            </a:r>
            <a:endParaRPr/>
          </a:p>
        </p:txBody>
      </p:sp>
      <p:sp>
        <p:nvSpPr>
          <p:cNvPr id="1063" name="Google Shape;1063;p95"/>
          <p:cNvSpPr txBox="1"/>
          <p:nvPr>
            <p:ph idx="1" type="body"/>
          </p:nvPr>
        </p:nvSpPr>
        <p:spPr>
          <a:xfrm>
            <a:off x="1981200" y="1752601"/>
            <a:ext cx="7620000" cy="48093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Combines the left and the right join          ???????????</a:t>
            </a:r>
            <a:endParaRPr/>
          </a:p>
        </p:txBody>
      </p:sp>
      <p:sp>
        <p:nvSpPr>
          <p:cNvPr id="1064" name="Google Shape;1064;p9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1065" name="Google Shape;1065;p95"/>
          <p:cNvGraphicFramePr/>
          <p:nvPr/>
        </p:nvGraphicFramePr>
        <p:xfrm>
          <a:off x="2957896" y="2233535"/>
          <a:ext cx="3000000" cy="3000000"/>
        </p:xfrm>
        <a:graphic>
          <a:graphicData uri="http://schemas.openxmlformats.org/drawingml/2006/table">
            <a:tbl>
              <a:tblPr bandRow="1" firstRow="1">
                <a:noFill/>
                <a:tableStyleId>{E6CF6A41-BDCD-44B1-963D-E83B64F01F32}</a:tableStyleId>
              </a:tblPr>
              <a:tblGrid>
                <a:gridCol w="1148375"/>
                <a:gridCol w="2259125"/>
                <a:gridCol w="2259125"/>
              </a:tblGrid>
              <a:tr h="335675">
                <a:tc>
                  <a:txBody>
                    <a:bodyPr/>
                    <a:lstStyle/>
                    <a:p>
                      <a:pPr indent="0" lvl="0" marL="0" marR="0" rtl="0" algn="l">
                        <a:spcBef>
                          <a:spcPts val="0"/>
                        </a:spcBef>
                        <a:spcAft>
                          <a:spcPts val="0"/>
                        </a:spcAft>
                        <a:buNone/>
                      </a:pPr>
                      <a:r>
                        <a:rPr lang="en-US" sz="1600"/>
                        <a:t>id</a:t>
                      </a:r>
                      <a:endParaRPr/>
                    </a:p>
                  </a:txBody>
                  <a:tcPr marT="45725" marB="45725" marR="91450" marL="91450"/>
                </a:tc>
                <a:tc>
                  <a:txBody>
                    <a:bodyPr/>
                    <a:lstStyle/>
                    <a:p>
                      <a:pPr indent="0" lvl="0" marL="0" marR="0" rtl="0" algn="l">
                        <a:spcBef>
                          <a:spcPts val="0"/>
                        </a:spcBef>
                        <a:spcAft>
                          <a:spcPts val="0"/>
                        </a:spcAft>
                        <a:buNone/>
                      </a:pPr>
                      <a:r>
                        <a:rPr lang="en-US" sz="1600"/>
                        <a:t>name</a:t>
                      </a:r>
                      <a:endParaRPr/>
                    </a:p>
                  </a:txBody>
                  <a:tcPr marT="45725" marB="45725" marR="91450" marL="91450"/>
                </a:tc>
                <a:tc>
                  <a:txBody>
                    <a:bodyPr/>
                    <a:lstStyle/>
                    <a:p>
                      <a:pPr indent="0" lvl="0" marL="0" marR="0" rtl="0" algn="l">
                        <a:spcBef>
                          <a:spcPts val="0"/>
                        </a:spcBef>
                        <a:spcAft>
                          <a:spcPts val="0"/>
                        </a:spcAft>
                        <a:buNone/>
                      </a:pPr>
                      <a:r>
                        <a:rPr lang="en-US" sz="1600"/>
                        <a:t>last_visit</a:t>
                      </a:r>
                      <a:endParaRPr sz="1600"/>
                    </a:p>
                  </a:txBody>
                  <a:tcPr marT="45725" marB="45725" marR="91450" marL="91450"/>
                </a:tc>
              </a:tr>
              <a:tr h="335675">
                <a:tc>
                  <a:txBody>
                    <a:bodyPr/>
                    <a:lstStyle/>
                    <a:p>
                      <a:pPr indent="0" lvl="0" marL="0" marR="0" rtl="0" algn="l">
                        <a:spcBef>
                          <a:spcPts val="0"/>
                        </a:spcBef>
                        <a:spcAft>
                          <a:spcPts val="0"/>
                        </a:spcAft>
                        <a:buNone/>
                      </a:pPr>
                      <a:r>
                        <a:rPr lang="en-US" sz="1600"/>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Megabyte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02-16-2017</a:t>
                      </a:r>
                      <a:endParaRPr/>
                    </a:p>
                  </a:txBody>
                  <a:tcPr marT="45725" marB="45725" marR="91450" marL="91450"/>
                </a:tc>
              </a:tr>
              <a:tr h="335675">
                <a:tc>
                  <a:txBody>
                    <a:bodyPr/>
                    <a:lstStyle/>
                    <a:p>
                      <a:pPr indent="0" lvl="0" marL="0" marR="0" rtl="0" algn="l">
                        <a:spcBef>
                          <a:spcPts val="0"/>
                        </a:spcBef>
                        <a:spcAft>
                          <a:spcPts val="0"/>
                        </a:spcAft>
                        <a:buNone/>
                      </a:pPr>
                      <a:r>
                        <a:rPr lang="en-US" sz="1600"/>
                        <a:t>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Meowly Cyrus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02-14-2017</a:t>
                      </a:r>
                      <a:endParaRPr/>
                    </a:p>
                  </a:txBody>
                  <a:tcPr marT="45725" marB="45725" marR="91450" marL="91450"/>
                </a:tc>
              </a:tr>
              <a:tr h="335675">
                <a:tc>
                  <a:txBody>
                    <a:bodyPr/>
                    <a:lstStyle/>
                    <a:p>
                      <a:pPr indent="0" lvl="0" marL="0" marR="0" rtl="0" algn="l">
                        <a:spcBef>
                          <a:spcPts val="0"/>
                        </a:spcBef>
                        <a:spcAft>
                          <a:spcPts val="0"/>
                        </a:spcAft>
                        <a:buNone/>
                      </a:pPr>
                      <a:r>
                        <a:rPr lang="en-US" sz="1600"/>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Fuzz Aldrin</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NULL</a:t>
                      </a:r>
                      <a:endParaRPr/>
                    </a:p>
                  </a:txBody>
                  <a:tcPr marT="45725" marB="45725" marR="91450" marL="91450"/>
                </a:tc>
              </a:tr>
              <a:tr h="335675">
                <a:tc>
                  <a:txBody>
                    <a:bodyPr/>
                    <a:lstStyle/>
                    <a:p>
                      <a:pPr indent="0" lvl="0" marL="0" marR="0" rtl="0" algn="l">
                        <a:spcBef>
                          <a:spcPts val="0"/>
                        </a:spcBef>
                        <a:spcAft>
                          <a:spcPts val="0"/>
                        </a:spcAft>
                        <a:buNone/>
                      </a:pPr>
                      <a:r>
                        <a:rPr lang="en-US" sz="1600"/>
                        <a:t>4</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Chairman Meow</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NULL</a:t>
                      </a:r>
                      <a:endParaRPr/>
                    </a:p>
                  </a:txBody>
                  <a:tcPr marT="45725" marB="45725" marR="91450" marL="91450"/>
                </a:tc>
              </a:tr>
              <a:tr h="335675">
                <a:tc>
                  <a:txBody>
                    <a:bodyPr/>
                    <a:lstStyle/>
                    <a:p>
                      <a:pPr indent="0" lvl="0" marL="0" marR="0" rtl="0" algn="l">
                        <a:spcBef>
                          <a:spcPts val="0"/>
                        </a:spcBef>
                        <a:spcAft>
                          <a:spcPts val="0"/>
                        </a:spcAft>
                        <a:buNone/>
                      </a:pPr>
                      <a:r>
                        <a:rPr lang="en-US" sz="1600"/>
                        <a:t>5</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Anderson</a:t>
                      </a:r>
                      <a:r>
                        <a:rPr lang="en-US" sz="1600"/>
                        <a:t> Pooper</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02-03-2017</a:t>
                      </a:r>
                      <a:endParaRPr/>
                    </a:p>
                  </a:txBody>
                  <a:tcPr marT="45725" marB="45725" marR="91450" marL="91450"/>
                </a:tc>
              </a:tr>
              <a:tr h="335675">
                <a:tc>
                  <a:txBody>
                    <a:bodyPr/>
                    <a:lstStyle/>
                    <a:p>
                      <a:pPr indent="0" lvl="0" marL="0" marR="0" rtl="0" algn="l">
                        <a:spcBef>
                          <a:spcPts val="0"/>
                        </a:spcBef>
                        <a:spcAft>
                          <a:spcPts val="0"/>
                        </a:spcAft>
                        <a:buNone/>
                      </a:pPr>
                      <a:r>
                        <a:rPr lang="en-US" sz="1600"/>
                        <a:t>6</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Gigabyte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NULL</a:t>
                      </a:r>
                      <a:endParaRPr/>
                    </a:p>
                  </a:txBody>
                  <a:tcPr marT="45725" marB="45725" marR="91450" marL="91450"/>
                </a:tc>
              </a:tr>
              <a:tr h="335675">
                <a:tc>
                  <a:txBody>
                    <a:bodyPr/>
                    <a:lstStyle/>
                    <a:p>
                      <a:pPr indent="0" lvl="0" marL="0" marR="0" rtl="0" algn="l">
                        <a:spcBef>
                          <a:spcPts val="0"/>
                        </a:spcBef>
                        <a:spcAft>
                          <a:spcPts val="0"/>
                        </a:spcAft>
                        <a:buNone/>
                      </a:pPr>
                      <a:r>
                        <a:rPr lang="en-US" sz="1600"/>
                        <a:t>7</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NULL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02-19-2017</a:t>
                      </a:r>
                      <a:endParaRPr/>
                    </a:p>
                  </a:txBody>
                  <a:tcPr marT="45725" marB="45725" marR="91450" marL="91450"/>
                </a:tc>
              </a:tr>
              <a:tr h="335675">
                <a:tc>
                  <a:txBody>
                    <a:bodyPr/>
                    <a:lstStyle/>
                    <a:p>
                      <a:pPr indent="0" lvl="0" marL="0" marR="0" rtl="0" algn="l">
                        <a:spcBef>
                          <a:spcPts val="0"/>
                        </a:spcBef>
                        <a:spcAft>
                          <a:spcPts val="0"/>
                        </a:spcAft>
                        <a:buNone/>
                      </a:pPr>
                      <a:r>
                        <a:rPr lang="en-US" sz="1600"/>
                        <a:t>12</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NULL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Arial"/>
                        <a:buNone/>
                      </a:pPr>
                      <a:r>
                        <a:rPr lang="en-US" sz="1600"/>
                        <a:t>02-21-2017</a:t>
                      </a:r>
                      <a:endParaRPr/>
                    </a:p>
                  </a:txBody>
                  <a:tcPr marT="45725" marB="45725" marR="91450" marL="91450"/>
                </a:tc>
              </a:tr>
            </a:tbl>
          </a:graphicData>
        </a:graphic>
      </p:graphicFrame>
      <p:sp>
        <p:nvSpPr>
          <p:cNvPr id="1066" name="Google Shape;1066;p95"/>
          <p:cNvSpPr/>
          <p:nvPr/>
        </p:nvSpPr>
        <p:spPr>
          <a:xfrm>
            <a:off x="2134648" y="5410200"/>
            <a:ext cx="7997252" cy="118889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92D050"/>
                </a:solidFill>
                <a:latin typeface="Courier"/>
                <a:ea typeface="Courier"/>
                <a:cs typeface="Courier"/>
                <a:sym typeface="Courier"/>
              </a:rPr>
              <a:t># Outer join in pandas</a:t>
            </a:r>
            <a:endParaRPr sz="1600">
              <a:solidFill>
                <a:schemeClr val="lt1"/>
              </a:solidFill>
              <a:latin typeface="Courier"/>
              <a:ea typeface="Courier"/>
              <a:cs typeface="Courier"/>
              <a:sym typeface="Courie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df_cats.merge(df_visits, how = “outer”, </a:t>
            </a:r>
            <a:endParaRPr/>
          </a:p>
          <a:p>
            <a:pPr indent="0" lvl="0" marL="0" marR="0" rtl="0" algn="l">
              <a:spcBef>
                <a:spcPts val="0"/>
              </a:spcBef>
              <a:spcAft>
                <a:spcPts val="0"/>
              </a:spcAft>
              <a:buNone/>
            </a:pPr>
            <a:r>
              <a:rPr lang="en-US" sz="1600">
                <a:solidFill>
                  <a:schemeClr val="lt1"/>
                </a:solidFill>
                <a:latin typeface="Courier"/>
                <a:ea typeface="Courier"/>
                <a:cs typeface="Courier"/>
                <a:sym typeface="Courier"/>
              </a:rPr>
              <a:t>              left_on = “id”, right_on = ”cat_id”)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GROUP BY AGGREGATES</a:t>
            </a:r>
            <a:endParaRPr/>
          </a:p>
        </p:txBody>
      </p:sp>
      <p:sp>
        <p:nvSpPr>
          <p:cNvPr id="1072" name="Google Shape;1072;p96"/>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t/>
            </a:r>
            <a:endParaRPr/>
          </a:p>
        </p:txBody>
      </p:sp>
      <p:sp>
        <p:nvSpPr>
          <p:cNvPr id="1073" name="Google Shape;1073;p9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1074" name="Google Shape;1074;p96"/>
          <p:cNvGraphicFramePr/>
          <p:nvPr/>
        </p:nvGraphicFramePr>
        <p:xfrm>
          <a:off x="1708485" y="3248411"/>
          <a:ext cx="3000000" cy="3000000"/>
        </p:xfrm>
        <a:graphic>
          <a:graphicData uri="http://schemas.openxmlformats.org/drawingml/2006/table">
            <a:tbl>
              <a:tblPr bandRow="1" firstRow="1">
                <a:noFill/>
                <a:tableStyleId>{E6CF6A41-BDCD-44B1-963D-E83B64F01F32}</a:tableStyleId>
              </a:tblPr>
              <a:tblGrid>
                <a:gridCol w="1006000"/>
                <a:gridCol w="1006000"/>
                <a:gridCol w="1006000"/>
                <a:gridCol w="1006000"/>
                <a:gridCol w="1006000"/>
              </a:tblGrid>
              <a:tr h="4251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c>
                  <a:txBody>
                    <a:bodyPr/>
                    <a:lstStyle/>
                    <a:p>
                      <a:pPr indent="0" lvl="0" marL="0" marR="0" rtl="0" algn="l">
                        <a:spcBef>
                          <a:spcPts val="0"/>
                        </a:spcBef>
                        <a:spcAft>
                          <a:spcPts val="0"/>
                        </a:spcAft>
                        <a:buNone/>
                      </a:pPr>
                      <a:r>
                        <a:rPr lang="en-US" sz="1800"/>
                        <a:t>nat_id</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c>
                  <a:txBody>
                    <a:bodyPr/>
                    <a:lstStyle/>
                    <a:p>
                      <a:pPr indent="0" lvl="0" marL="0" marR="0" rtl="0" algn="l">
                        <a:spcBef>
                          <a:spcPts val="0"/>
                        </a:spcBef>
                        <a:spcAft>
                          <a:spcPts val="0"/>
                        </a:spcAft>
                        <a:buNone/>
                      </a:pPr>
                      <a:r>
                        <a:rPr lang="en-US" sz="1800"/>
                        <a:t>2</a:t>
                      </a:r>
                      <a:endParaRPr/>
                    </a:p>
                  </a:txBody>
                  <a:tcPr marT="45725" marB="45725" marR="91450" marL="91450"/>
                </a:tc>
              </a:tr>
              <a:tr h="4251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r h="425150">
                <a:tc>
                  <a:txBody>
                    <a:bodyPr/>
                    <a:lstStyle/>
                    <a:p>
                      <a:pPr indent="0" lvl="0" marL="0" marR="0" rtl="0" algn="l">
                        <a:spcBef>
                          <a:spcPts val="0"/>
                        </a:spcBef>
                        <a:spcAft>
                          <a:spcPts val="0"/>
                        </a:spcAft>
                        <a:buNone/>
                      </a:pPr>
                      <a:r>
                        <a:rPr lang="en-US" sz="1800"/>
                        <a:t>5</a:t>
                      </a:r>
                      <a:endParaRPr/>
                    </a:p>
                  </a:txBody>
                  <a:tcPr marT="45725" marB="45725" marR="91450" marL="91450"/>
                </a:tc>
                <a:tc>
                  <a:txBody>
                    <a:bodyPr/>
                    <a:lstStyle/>
                    <a:p>
                      <a:pPr indent="0" lvl="0" marL="0" marR="0" rtl="0" algn="l">
                        <a:spcBef>
                          <a:spcPts val="0"/>
                        </a:spcBef>
                        <a:spcAft>
                          <a:spcPts val="0"/>
                        </a:spcAft>
                        <a:buNone/>
                      </a:pPr>
                      <a:r>
                        <a:rPr lang="en-US" sz="1800"/>
                        <a:t>18.1</a:t>
                      </a:r>
                      <a:endParaRPr/>
                    </a:p>
                  </a:txBody>
                  <a:tcPr marT="45725" marB="45725" marR="91450" marL="91450"/>
                </a:tc>
                <a:tc>
                  <a:txBody>
                    <a:bodyPr/>
                    <a:lstStyle/>
                    <a:p>
                      <a:pPr indent="0" lvl="0" marL="0" marR="0" rtl="0" algn="l">
                        <a:spcBef>
                          <a:spcPts val="0"/>
                        </a:spcBef>
                        <a:spcAft>
                          <a:spcPts val="0"/>
                        </a:spcAft>
                        <a:buNone/>
                      </a:pPr>
                      <a:r>
                        <a:rPr lang="en-US" sz="1800"/>
                        <a:t>62.2</a:t>
                      </a:r>
                      <a:endParaRPr/>
                    </a:p>
                  </a:txBody>
                  <a:tcPr marT="45725" marB="45725" marR="91450" marL="91450"/>
                </a:tc>
                <a:tc>
                  <a:txBody>
                    <a:bodyPr/>
                    <a:lstStyle/>
                    <a:p>
                      <a:pPr indent="0" lvl="0" marL="0" marR="0" rtl="0" algn="l">
                        <a:spcBef>
                          <a:spcPts val="0"/>
                        </a:spcBef>
                        <a:spcAft>
                          <a:spcPts val="0"/>
                        </a:spcAft>
                        <a:buNone/>
                      </a:pPr>
                      <a:r>
                        <a:rPr lang="en-US" sz="1800"/>
                        <a:t>176.2</a:t>
                      </a:r>
                      <a:endParaRPr/>
                    </a:p>
                  </a:txBody>
                  <a:tcPr marT="45725" marB="45725" marR="91450" marL="91450"/>
                </a:tc>
                <a:tc>
                  <a:txBody>
                    <a:bodyPr/>
                    <a:lstStyle/>
                    <a:p>
                      <a:pPr indent="0" lvl="0" marL="0" marR="0" rtl="0" algn="l">
                        <a:spcBef>
                          <a:spcPts val="0"/>
                        </a:spcBef>
                        <a:spcAft>
                          <a:spcPts val="0"/>
                        </a:spcAft>
                        <a:buNone/>
                      </a:pPr>
                      <a:r>
                        <a:rPr lang="en-US" sz="1800"/>
                        <a:t>3</a:t>
                      </a:r>
                      <a:endParaRPr/>
                    </a:p>
                  </a:txBody>
                  <a:tcPr marT="45725" marB="45725" marR="91450" marL="91450"/>
                </a:tc>
              </a:tr>
              <a:tr h="425150">
                <a:tc>
                  <a:txBody>
                    <a:bodyPr/>
                    <a:lstStyle/>
                    <a:p>
                      <a:pPr indent="0" lvl="0" marL="0" marR="0" rtl="0" algn="l">
                        <a:spcBef>
                          <a:spcPts val="0"/>
                        </a:spcBef>
                        <a:spcAft>
                          <a:spcPts val="0"/>
                        </a:spcAft>
                        <a:buNone/>
                      </a:pPr>
                      <a:r>
                        <a:rPr lang="en-US" sz="1800"/>
                        <a:t>6</a:t>
                      </a:r>
                      <a:endParaRPr/>
                    </a:p>
                  </a:txBody>
                  <a:tcPr marT="45725" marB="45725" marR="91450" marL="91450"/>
                </a:tc>
                <a:tc>
                  <a:txBody>
                    <a:bodyPr/>
                    <a:lstStyle/>
                    <a:p>
                      <a:pPr indent="0" lvl="0" marL="0" marR="0" rtl="0" algn="l">
                        <a:spcBef>
                          <a:spcPts val="0"/>
                        </a:spcBef>
                        <a:spcAft>
                          <a:spcPts val="0"/>
                        </a:spcAft>
                        <a:buNone/>
                      </a:pPr>
                      <a:r>
                        <a:rPr lang="en-US" sz="1800"/>
                        <a:t>19.6</a:t>
                      </a:r>
                      <a:endParaRPr/>
                    </a:p>
                  </a:txBody>
                  <a:tcPr marT="45725" marB="45725" marR="91450" marL="91450"/>
                </a:tc>
                <a:tc>
                  <a:txBody>
                    <a:bodyPr/>
                    <a:lstStyle/>
                    <a:p>
                      <a:pPr indent="0" lvl="0" marL="0" marR="0" rtl="0" algn="l">
                        <a:spcBef>
                          <a:spcPts val="0"/>
                        </a:spcBef>
                        <a:spcAft>
                          <a:spcPts val="0"/>
                        </a:spcAft>
                        <a:buNone/>
                      </a:pPr>
                      <a:r>
                        <a:rPr lang="en-US" sz="1800"/>
                        <a:t>82.1</a:t>
                      </a:r>
                      <a:endParaRPr/>
                    </a:p>
                  </a:txBody>
                  <a:tcPr marT="45725" marB="45725" marR="91450" marL="91450"/>
                </a:tc>
                <a:tc>
                  <a:txBody>
                    <a:bodyPr/>
                    <a:lstStyle/>
                    <a:p>
                      <a:pPr indent="0" lvl="0" marL="0" marR="0" rtl="0" algn="l">
                        <a:spcBef>
                          <a:spcPts val="0"/>
                        </a:spcBef>
                        <a:spcAft>
                          <a:spcPts val="0"/>
                        </a:spcAft>
                        <a:buNone/>
                      </a:pPr>
                      <a:r>
                        <a:rPr lang="en-US" sz="1800"/>
                        <a:t>180.1</a:t>
                      </a:r>
                      <a:endParaRPr/>
                    </a:p>
                  </a:txBody>
                  <a:tcPr marT="45725" marB="45725" marR="91450" marL="91450"/>
                </a:tc>
                <a:tc>
                  <a:txBody>
                    <a:bodyPr/>
                    <a:lstStyle/>
                    <a:p>
                      <a:pPr indent="0" lvl="0" marL="0" marR="0" rtl="0" algn="l">
                        <a:spcBef>
                          <a:spcPts val="0"/>
                        </a:spcBef>
                        <a:spcAft>
                          <a:spcPts val="0"/>
                        </a:spcAft>
                        <a:buNone/>
                      </a:pPr>
                      <a:r>
                        <a:rPr lang="en-US" sz="1800"/>
                        <a:t>1</a:t>
                      </a:r>
                      <a:endParaRPr/>
                    </a:p>
                  </a:txBody>
                  <a:tcPr marT="45725" marB="45725" marR="91450" marL="91450"/>
                </a:tc>
              </a:tr>
            </a:tbl>
          </a:graphicData>
        </a:graphic>
      </p:graphicFrame>
      <p:sp>
        <p:nvSpPr>
          <p:cNvPr id="1075" name="Google Shape;1075;p96"/>
          <p:cNvSpPr/>
          <p:nvPr/>
        </p:nvSpPr>
        <p:spPr>
          <a:xfrm>
            <a:off x="955287" y="2164773"/>
            <a:ext cx="556113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urier"/>
                <a:ea typeface="Courier"/>
                <a:cs typeface="Courier"/>
                <a:sym typeface="Courier"/>
              </a:rPr>
              <a:t>SELECT nat_id, AVG(age) as average_age </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FROM persons GROUP BY nat_id </a:t>
            </a:r>
            <a:endParaRPr sz="1800">
              <a:solidFill>
                <a:schemeClr val="dk1"/>
              </a:solidFill>
              <a:latin typeface="Arial"/>
              <a:ea typeface="Arial"/>
              <a:cs typeface="Arial"/>
              <a:sym typeface="Arial"/>
            </a:endParaRPr>
          </a:p>
        </p:txBody>
      </p:sp>
      <p:graphicFrame>
        <p:nvGraphicFramePr>
          <p:cNvPr id="1076" name="Google Shape;1076;p96"/>
          <p:cNvGraphicFramePr/>
          <p:nvPr/>
        </p:nvGraphicFramePr>
        <p:xfrm>
          <a:off x="7542338" y="3778647"/>
          <a:ext cx="3000000" cy="3000000"/>
        </p:xfrm>
        <a:graphic>
          <a:graphicData uri="http://schemas.openxmlformats.org/drawingml/2006/table">
            <a:tbl>
              <a:tblPr bandRow="1" firstRow="1">
                <a:noFill/>
                <a:tableStyleId>{E6CF6A41-BDCD-44B1-963D-E83B64F01F32}</a:tableStyleId>
              </a:tblPr>
              <a:tblGrid>
                <a:gridCol w="1257500"/>
                <a:gridCol w="1257500"/>
              </a:tblGrid>
              <a:tr h="425150">
                <a:tc>
                  <a:txBody>
                    <a:bodyPr/>
                    <a:lstStyle/>
                    <a:p>
                      <a:pPr indent="0" lvl="0" marL="0" marR="0" rtl="0" algn="l">
                        <a:spcBef>
                          <a:spcPts val="0"/>
                        </a:spcBef>
                        <a:spcAft>
                          <a:spcPts val="0"/>
                        </a:spcAft>
                        <a:buNone/>
                      </a:pPr>
                      <a:r>
                        <a:rPr lang="en-US" sz="1800"/>
                        <a:t>nat_id</a:t>
                      </a:r>
                      <a:endParaRPr sz="1800"/>
                    </a:p>
                  </a:txBody>
                  <a:tcPr marT="45725" marB="45725" marR="91450" marL="91450"/>
                </a:tc>
                <a:tc>
                  <a:txBody>
                    <a:bodyPr/>
                    <a:lstStyle/>
                    <a:p>
                      <a:pPr indent="0" lvl="0" marL="0" marR="0" rtl="0" algn="l">
                        <a:spcBef>
                          <a:spcPts val="0"/>
                        </a:spcBef>
                        <a:spcAft>
                          <a:spcPts val="0"/>
                        </a:spcAft>
                        <a:buNone/>
                      </a:pPr>
                      <a:r>
                        <a:rPr lang="en-US" sz="1800"/>
                        <a:t>average_age</a:t>
                      </a:r>
                      <a:endParaRPr sz="1800"/>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19.48</a:t>
                      </a:r>
                      <a:endParaRPr/>
                    </a:p>
                  </a:txBody>
                  <a:tcPr marT="45725" marB="45725" marR="91450" marL="91450"/>
                </a:tc>
              </a:tr>
              <a:tr h="42515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18.1</a:t>
                      </a:r>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9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RAW SQL IN PANDAS</a:t>
            </a:r>
            <a:endParaRPr/>
          </a:p>
        </p:txBody>
      </p:sp>
      <p:sp>
        <p:nvSpPr>
          <p:cNvPr id="1082" name="Google Shape;1082;p97"/>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If you “think in SQL” already, you’ll be fine with pandas:</a:t>
            </a:r>
            <a:endParaRPr/>
          </a:p>
          <a:p>
            <a:pPr indent="-342900" lvl="0" marL="342900" rtl="0" algn="l">
              <a:spcBef>
                <a:spcPts val="1000"/>
              </a:spcBef>
              <a:spcAft>
                <a:spcPts val="0"/>
              </a:spcAft>
              <a:buClr>
                <a:schemeClr val="dk1"/>
              </a:buClr>
              <a:buSzPts val="2000"/>
              <a:buFont typeface="Arial"/>
              <a:buChar char="•"/>
            </a:pPr>
            <a:r>
              <a:rPr b="0" lang="en-US">
                <a:latin typeface="Courier"/>
                <a:ea typeface="Courier"/>
                <a:cs typeface="Courier"/>
                <a:sym typeface="Courier"/>
              </a:rPr>
              <a:t>conda install -c anaconda pandasql</a:t>
            </a:r>
            <a:endParaRPr b="0">
              <a:latin typeface="Courier"/>
              <a:ea typeface="Courier"/>
              <a:cs typeface="Courier"/>
              <a:sym typeface="Courier"/>
            </a:endParaRPr>
          </a:p>
          <a:p>
            <a:pPr indent="-342900" lvl="0" marL="342900" rtl="0" algn="l">
              <a:spcBef>
                <a:spcPts val="1000"/>
              </a:spcBef>
              <a:spcAft>
                <a:spcPts val="0"/>
              </a:spcAft>
              <a:buClr>
                <a:schemeClr val="dk1"/>
              </a:buClr>
              <a:buSzPts val="2000"/>
              <a:buFont typeface="Arial"/>
              <a:buChar char="•"/>
            </a:pPr>
            <a:r>
              <a:rPr b="0" lang="en-US"/>
              <a:t>Info: </a:t>
            </a:r>
            <a:r>
              <a:rPr b="0" lang="en-US" sz="1600"/>
              <a:t>http://pandas.pydata.org/pandas-docs/stable/comparison_with_sql.html</a:t>
            </a:r>
            <a:endParaRPr b="0"/>
          </a:p>
        </p:txBody>
      </p:sp>
      <p:sp>
        <p:nvSpPr>
          <p:cNvPr id="1083" name="Google Shape;1083;p9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84" name="Google Shape;1084;p97"/>
          <p:cNvSpPr/>
          <p:nvPr/>
        </p:nvSpPr>
        <p:spPr>
          <a:xfrm>
            <a:off x="1981200" y="3338128"/>
            <a:ext cx="7997252" cy="3212574"/>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92D050"/>
                </a:solidFill>
                <a:latin typeface="Courier"/>
                <a:ea typeface="Courier"/>
                <a:cs typeface="Courier"/>
                <a:sym typeface="Courier"/>
              </a:rPr>
              <a:t># Write the query text</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q = ”””</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SELECT</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FROM</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cats</a:t>
            </a: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    LIMIT 10;”””</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a:p>
            <a:pPr indent="0" lvl="0" marL="0" marR="0" rtl="0" algn="l">
              <a:spcBef>
                <a:spcPts val="0"/>
              </a:spcBef>
              <a:spcAft>
                <a:spcPts val="0"/>
              </a:spcAft>
              <a:buNone/>
            </a:pPr>
            <a:r>
              <a:rPr lang="en-US" sz="1800">
                <a:solidFill>
                  <a:srgbClr val="92D050"/>
                </a:solidFill>
                <a:latin typeface="Courier"/>
                <a:ea typeface="Courier"/>
                <a:cs typeface="Courier"/>
                <a:sym typeface="Courier"/>
              </a:rPr>
              <a:t># Store in a DataFrame</a:t>
            </a:r>
            <a:endParaRPr sz="1800">
              <a:solidFill>
                <a:srgbClr val="92D050"/>
              </a:solidFill>
              <a:latin typeface="Courier"/>
              <a:ea typeface="Courier"/>
              <a:cs typeface="Courier"/>
              <a:sym typeface="Courier"/>
            </a:endParaRPr>
          </a:p>
          <a:p>
            <a:pPr indent="0" lvl="0" marL="0" marR="0" rtl="0" algn="l">
              <a:spcBef>
                <a:spcPts val="0"/>
              </a:spcBef>
              <a:spcAft>
                <a:spcPts val="0"/>
              </a:spcAft>
              <a:buNone/>
            </a:pPr>
            <a:r>
              <a:rPr lang="en-US" sz="1800">
                <a:solidFill>
                  <a:schemeClr val="lt1"/>
                </a:solidFill>
                <a:latin typeface="Courier"/>
                <a:ea typeface="Courier"/>
                <a:cs typeface="Courier"/>
                <a:sym typeface="Courier"/>
              </a:rPr>
              <a:t>df = sqldf(q, locals())</a:t>
            </a:r>
            <a:endParaRPr/>
          </a:p>
          <a:p>
            <a:pPr indent="0" lvl="0" marL="0" marR="0" rtl="0" algn="l">
              <a:spcBef>
                <a:spcPts val="0"/>
              </a:spcBef>
              <a:spcAft>
                <a:spcPts val="0"/>
              </a:spcAft>
              <a:buNone/>
            </a:pPr>
            <a:r>
              <a:t/>
            </a:r>
            <a:endParaRPr sz="1800">
              <a:solidFill>
                <a:schemeClr val="lt1"/>
              </a:solidFill>
              <a:latin typeface="Courier"/>
              <a:ea typeface="Courier"/>
              <a:cs typeface="Courier"/>
              <a:sym typeface="Courier"/>
            </a:endParaRPr>
          </a:p>
        </p:txBody>
      </p:sp>
      <p:pic>
        <p:nvPicPr>
          <p:cNvPr id="1085" name="Google Shape;1085;p97"/>
          <p:cNvPicPr preferRelativeResize="0"/>
          <p:nvPr/>
        </p:nvPicPr>
        <p:blipFill rotWithShape="1">
          <a:blip r:embed="rId3">
            <a:alphaModFix/>
          </a:blip>
          <a:srcRect b="0" l="0" r="0" t="0"/>
          <a:stretch/>
        </p:blipFill>
        <p:spPr>
          <a:xfrm>
            <a:off x="8000877" y="602375"/>
            <a:ext cx="3766545" cy="145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THE DATA LIFECYCLE</a:t>
            </a:r>
            <a:endParaRPr/>
          </a:p>
        </p:txBody>
      </p:sp>
      <p:sp>
        <p:nvSpPr>
          <p:cNvPr id="1092" name="Google Shape;1092;p9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93" name="Google Shape;1093;p98"/>
          <p:cNvSpPr/>
          <p:nvPr/>
        </p:nvSpPr>
        <p:spPr>
          <a:xfrm>
            <a:off x="850533" y="2193053"/>
            <a:ext cx="1615053" cy="246398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 collection</a:t>
            </a:r>
            <a:endParaRPr/>
          </a:p>
        </p:txBody>
      </p:sp>
      <p:grpSp>
        <p:nvGrpSpPr>
          <p:cNvPr id="1094" name="Google Shape;1094;p98"/>
          <p:cNvGrpSpPr/>
          <p:nvPr/>
        </p:nvGrpSpPr>
        <p:grpSpPr>
          <a:xfrm>
            <a:off x="2465586" y="2193053"/>
            <a:ext cx="2218970" cy="2463989"/>
            <a:chOff x="1604361" y="2044932"/>
            <a:chExt cx="1781694" cy="1978429"/>
          </a:xfrm>
        </p:grpSpPr>
        <p:sp>
          <p:nvSpPr>
            <p:cNvPr id="1095" name="Google Shape;1095;p98"/>
            <p:cNvSpPr/>
            <p:nvPr/>
          </p:nvSpPr>
          <p:spPr>
            <a:xfrm>
              <a:off x="2089269"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Data processing</a:t>
              </a:r>
              <a:endParaRPr/>
            </a:p>
          </p:txBody>
        </p:sp>
        <p:cxnSp>
          <p:nvCxnSpPr>
            <p:cNvPr id="1096" name="Google Shape;1096;p98"/>
            <p:cNvCxnSpPr>
              <a:stCxn id="1093" idx="3"/>
              <a:endCxn id="1095" idx="1"/>
            </p:cNvCxnSpPr>
            <p:nvPr/>
          </p:nvCxnSpPr>
          <p:spPr>
            <a:xfrm>
              <a:off x="1604361" y="3034147"/>
              <a:ext cx="484800" cy="0"/>
            </a:xfrm>
            <a:prstGeom prst="straightConnector1">
              <a:avLst/>
            </a:prstGeom>
            <a:solidFill>
              <a:schemeClr val="dk1"/>
            </a:solidFill>
            <a:ln cap="flat" cmpd="sng" w="28575">
              <a:solidFill>
                <a:schemeClr val="dk1"/>
              </a:solidFill>
              <a:prstDash val="solid"/>
              <a:round/>
              <a:headEnd len="sm" w="sm" type="none"/>
              <a:tailEnd len="med" w="med" type="triangle"/>
            </a:ln>
          </p:spPr>
        </p:cxnSp>
      </p:grpSp>
      <p:cxnSp>
        <p:nvCxnSpPr>
          <p:cNvPr id="1097" name="Google Shape;1097;p98"/>
          <p:cNvCxnSpPr>
            <a:stCxn id="1095" idx="2"/>
            <a:endCxn id="1093" idx="2"/>
          </p:cNvCxnSpPr>
          <p:nvPr/>
        </p:nvCxnSpPr>
        <p:spPr>
          <a:xfrm rot="5400000">
            <a:off x="2767180" y="3547792"/>
            <a:ext cx="600" cy="2219100"/>
          </a:xfrm>
          <a:prstGeom prst="curvedConnector3">
            <a:avLst>
              <a:gd fmla="val 46132250"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nvGrpSpPr>
          <p:cNvPr id="1098" name="Google Shape;1098;p98"/>
          <p:cNvGrpSpPr/>
          <p:nvPr/>
        </p:nvGrpSpPr>
        <p:grpSpPr>
          <a:xfrm>
            <a:off x="4684556" y="2193053"/>
            <a:ext cx="2218970" cy="2463989"/>
            <a:chOff x="3386055" y="2044932"/>
            <a:chExt cx="1781694" cy="1978429"/>
          </a:xfrm>
        </p:grpSpPr>
        <p:sp>
          <p:nvSpPr>
            <p:cNvPr id="1099" name="Google Shape;1099;p98"/>
            <p:cNvSpPr/>
            <p:nvPr/>
          </p:nvSpPr>
          <p:spPr>
            <a:xfrm>
              <a:off x="3870963"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Exploratory analysis</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&amp;</a:t>
              </a:r>
              <a:endParaRPr/>
            </a:p>
            <a:p>
              <a:pPr indent="0" lvl="0" marL="0" marR="0" rtl="0" algn="ctr">
                <a:spcBef>
                  <a:spcPts val="0"/>
                </a:spcBef>
                <a:spcAft>
                  <a:spcPts val="0"/>
                </a:spcAft>
                <a:buNone/>
              </a:pPr>
              <a:r>
                <a:rPr lang="en-US" sz="1800">
                  <a:solidFill>
                    <a:schemeClr val="lt1"/>
                  </a:solidFill>
                  <a:latin typeface="Arial"/>
                  <a:ea typeface="Arial"/>
                  <a:cs typeface="Arial"/>
                  <a:sym typeface="Arial"/>
                </a:rPr>
                <a:t>Data viz</a:t>
              </a:r>
              <a:endParaRPr sz="1800">
                <a:solidFill>
                  <a:schemeClr val="lt1"/>
                </a:solidFill>
                <a:latin typeface="Arial"/>
                <a:ea typeface="Arial"/>
                <a:cs typeface="Arial"/>
                <a:sym typeface="Arial"/>
              </a:endParaRPr>
            </a:p>
          </p:txBody>
        </p:sp>
        <p:cxnSp>
          <p:nvCxnSpPr>
            <p:cNvPr id="1100" name="Google Shape;1100;p98"/>
            <p:cNvCxnSpPr>
              <a:stCxn id="1095" idx="3"/>
              <a:endCxn id="1099" idx="1"/>
            </p:cNvCxnSpPr>
            <p:nvPr/>
          </p:nvCxnSpPr>
          <p:spPr>
            <a:xfrm>
              <a:off x="3386055"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101" name="Google Shape;1101;p98"/>
          <p:cNvGrpSpPr/>
          <p:nvPr/>
        </p:nvGrpSpPr>
        <p:grpSpPr>
          <a:xfrm>
            <a:off x="1658044" y="4657042"/>
            <a:ext cx="4437956" cy="374"/>
            <a:chOff x="955955" y="4023364"/>
            <a:chExt cx="3563400" cy="300"/>
          </a:xfrm>
        </p:grpSpPr>
        <p:cxnSp>
          <p:nvCxnSpPr>
            <p:cNvPr id="1102" name="Google Shape;1102;p98"/>
            <p:cNvCxnSpPr>
              <a:stCxn id="1099" idx="2"/>
              <a:endCxn id="1095" idx="2"/>
            </p:cNvCxnSpPr>
            <p:nvPr/>
          </p:nvCxnSpPr>
          <p:spPr>
            <a:xfrm rot="5400000">
              <a:off x="3628355" y="3132664"/>
              <a:ext cx="300" cy="1781700"/>
            </a:xfrm>
            <a:prstGeom prst="curvedConnector3">
              <a:avLst>
                <a:gd fmla="val -2551173"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103" name="Google Shape;1103;p98"/>
            <p:cNvCxnSpPr>
              <a:stCxn id="1099" idx="2"/>
              <a:endCxn id="1093" idx="2"/>
            </p:cNvCxnSpPr>
            <p:nvPr/>
          </p:nvCxnSpPr>
          <p:spPr>
            <a:xfrm rot="5400000">
              <a:off x="2737505" y="2241814"/>
              <a:ext cx="300" cy="3563400"/>
            </a:xfrm>
            <a:prstGeom prst="curvedConnector3">
              <a:avLst>
                <a:gd fmla="val -974502"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104" name="Google Shape;1104;p98"/>
          <p:cNvGrpSpPr/>
          <p:nvPr/>
        </p:nvGrpSpPr>
        <p:grpSpPr>
          <a:xfrm>
            <a:off x="6903526" y="2193053"/>
            <a:ext cx="2218970" cy="2463989"/>
            <a:chOff x="5167749" y="2044932"/>
            <a:chExt cx="1781694" cy="1978429"/>
          </a:xfrm>
        </p:grpSpPr>
        <p:sp>
          <p:nvSpPr>
            <p:cNvPr id="1105" name="Google Shape;1105;p98"/>
            <p:cNvSpPr/>
            <p:nvPr/>
          </p:nvSpPr>
          <p:spPr>
            <a:xfrm>
              <a:off x="5652657"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Analysis, hypothesis testing, &amp; ML</a:t>
              </a:r>
              <a:endParaRPr/>
            </a:p>
          </p:txBody>
        </p:sp>
        <p:cxnSp>
          <p:nvCxnSpPr>
            <p:cNvPr id="1106" name="Google Shape;1106;p98"/>
            <p:cNvCxnSpPr>
              <a:stCxn id="1099" idx="3"/>
              <a:endCxn id="1105" idx="1"/>
            </p:cNvCxnSpPr>
            <p:nvPr/>
          </p:nvCxnSpPr>
          <p:spPr>
            <a:xfrm>
              <a:off x="5167749"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107" name="Google Shape;1107;p98"/>
          <p:cNvGrpSpPr/>
          <p:nvPr/>
        </p:nvGrpSpPr>
        <p:grpSpPr>
          <a:xfrm>
            <a:off x="1658036" y="4657042"/>
            <a:ext cx="6656933" cy="374"/>
            <a:chOff x="955949" y="4023364"/>
            <a:chExt cx="5345100" cy="300"/>
          </a:xfrm>
        </p:grpSpPr>
        <p:cxnSp>
          <p:nvCxnSpPr>
            <p:cNvPr id="1108" name="Google Shape;1108;p98"/>
            <p:cNvCxnSpPr>
              <a:stCxn id="1105" idx="2"/>
              <a:endCxn id="1099" idx="2"/>
            </p:cNvCxnSpPr>
            <p:nvPr/>
          </p:nvCxnSpPr>
          <p:spPr>
            <a:xfrm rot="5400000">
              <a:off x="5410049" y="3132664"/>
              <a:ext cx="300" cy="1781700"/>
            </a:xfrm>
            <a:prstGeom prst="curvedConnector3">
              <a:avLst>
                <a:gd fmla="val -2551173"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109" name="Google Shape;1109;p98"/>
            <p:cNvCxnSpPr>
              <a:stCxn id="1105" idx="2"/>
              <a:endCxn id="1095" idx="2"/>
            </p:cNvCxnSpPr>
            <p:nvPr/>
          </p:nvCxnSpPr>
          <p:spPr>
            <a:xfrm rot="5400000">
              <a:off x="4519199" y="2241814"/>
              <a:ext cx="300" cy="3563400"/>
            </a:xfrm>
            <a:prstGeom prst="curvedConnector3">
              <a:avLst>
                <a:gd fmla="val -869394"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110" name="Google Shape;1110;p98"/>
            <p:cNvCxnSpPr>
              <a:stCxn id="1105" idx="2"/>
              <a:endCxn id="1093" idx="2"/>
            </p:cNvCxnSpPr>
            <p:nvPr/>
          </p:nvCxnSpPr>
          <p:spPr>
            <a:xfrm rot="5400000">
              <a:off x="3628349" y="1350964"/>
              <a:ext cx="300" cy="5345100"/>
            </a:xfrm>
            <a:prstGeom prst="curvedConnector3">
              <a:avLst>
                <a:gd fmla="val 707277"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111" name="Google Shape;1111;p98"/>
          <p:cNvGrpSpPr/>
          <p:nvPr/>
        </p:nvGrpSpPr>
        <p:grpSpPr>
          <a:xfrm>
            <a:off x="9122496" y="2193053"/>
            <a:ext cx="2218971" cy="2463989"/>
            <a:chOff x="6949442" y="2044932"/>
            <a:chExt cx="1781695" cy="1978429"/>
          </a:xfrm>
        </p:grpSpPr>
        <p:sp>
          <p:nvSpPr>
            <p:cNvPr id="1112" name="Google Shape;1112;p98"/>
            <p:cNvSpPr/>
            <p:nvPr/>
          </p:nvSpPr>
          <p:spPr>
            <a:xfrm>
              <a:off x="7434351" y="2044932"/>
              <a:ext cx="1296786" cy="1978429"/>
            </a:xfrm>
            <a:prstGeom prst="roundRect">
              <a:avLst>
                <a:gd fmla="val 16667" name="adj"/>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Insight &amp; Policy Decision</a:t>
              </a:r>
              <a:endParaRPr/>
            </a:p>
          </p:txBody>
        </p:sp>
        <p:cxnSp>
          <p:nvCxnSpPr>
            <p:cNvPr id="1113" name="Google Shape;1113;p98"/>
            <p:cNvCxnSpPr>
              <a:stCxn id="1105" idx="3"/>
              <a:endCxn id="1112" idx="1"/>
            </p:cNvCxnSpPr>
            <p:nvPr/>
          </p:nvCxnSpPr>
          <p:spPr>
            <a:xfrm>
              <a:off x="6949442" y="3034147"/>
              <a:ext cx="484800" cy="0"/>
            </a:xfrm>
            <a:prstGeom prst="straightConnector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grpSp>
        <p:nvGrpSpPr>
          <p:cNvPr id="1114" name="Google Shape;1114;p98"/>
          <p:cNvGrpSpPr/>
          <p:nvPr/>
        </p:nvGrpSpPr>
        <p:grpSpPr>
          <a:xfrm>
            <a:off x="1658030" y="4657042"/>
            <a:ext cx="8875911" cy="374"/>
            <a:chOff x="955944" y="4023364"/>
            <a:chExt cx="7126800" cy="300"/>
          </a:xfrm>
        </p:grpSpPr>
        <p:cxnSp>
          <p:nvCxnSpPr>
            <p:cNvPr id="1115" name="Google Shape;1115;p98"/>
            <p:cNvCxnSpPr>
              <a:stCxn id="1112" idx="2"/>
              <a:endCxn id="1105" idx="2"/>
            </p:cNvCxnSpPr>
            <p:nvPr/>
          </p:nvCxnSpPr>
          <p:spPr>
            <a:xfrm rot="5400000">
              <a:off x="7191744" y="3132664"/>
              <a:ext cx="300" cy="1781700"/>
            </a:xfrm>
            <a:prstGeom prst="curvedConnector3">
              <a:avLst>
                <a:gd fmla="val -2551173"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116" name="Google Shape;1116;p98"/>
            <p:cNvCxnSpPr>
              <a:stCxn id="1112" idx="2"/>
              <a:endCxn id="1099" idx="2"/>
            </p:cNvCxnSpPr>
            <p:nvPr/>
          </p:nvCxnSpPr>
          <p:spPr>
            <a:xfrm rot="5400000">
              <a:off x="6300894" y="2241814"/>
              <a:ext cx="300" cy="3563400"/>
            </a:xfrm>
            <a:prstGeom prst="curvedConnector3">
              <a:avLst>
                <a:gd fmla="val -1184725"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117" name="Google Shape;1117;p98"/>
            <p:cNvCxnSpPr>
              <a:stCxn id="1112" idx="2"/>
              <a:endCxn id="1095" idx="2"/>
            </p:cNvCxnSpPr>
            <p:nvPr/>
          </p:nvCxnSpPr>
          <p:spPr>
            <a:xfrm rot="5400000">
              <a:off x="5410044" y="1350964"/>
              <a:ext cx="300" cy="5345100"/>
            </a:xfrm>
            <a:prstGeom prst="curvedConnector3">
              <a:avLst>
                <a:gd fmla="val 812391"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cxnSp>
          <p:nvCxnSpPr>
            <p:cNvPr id="1118" name="Google Shape;1118;p98"/>
            <p:cNvCxnSpPr>
              <a:stCxn id="1112" idx="2"/>
              <a:endCxn id="1093" idx="2"/>
            </p:cNvCxnSpPr>
            <p:nvPr/>
          </p:nvCxnSpPr>
          <p:spPr>
            <a:xfrm rot="5400000">
              <a:off x="4519194" y="460114"/>
              <a:ext cx="300" cy="7126800"/>
            </a:xfrm>
            <a:prstGeom prst="curvedConnector3">
              <a:avLst>
                <a:gd fmla="val 2704394" name="adj1"/>
              </a:avLst>
            </a:prstGeom>
            <a:noFill/>
            <a:ln cap="flat" cmpd="sng" w="41275">
              <a:solidFill>
                <a:schemeClr val="dk1"/>
              </a:solidFill>
              <a:prstDash val="solid"/>
              <a:round/>
              <a:headEnd len="sm" w="sm" type="none"/>
              <a:tailEnd len="med" w="med" type="triangle"/>
            </a:ln>
            <a:effectLst>
              <a:outerShdw blurRad="39999" rotWithShape="0" algn="bl" dist="23000">
                <a:srgbClr val="000000">
                  <a:alpha val="40000"/>
                </a:srgbClr>
              </a:outerShdw>
            </a:effectLst>
          </p:spPr>
        </p:cxnSp>
      </p:grpSp>
      <p:sp>
        <p:nvSpPr>
          <p:cNvPr id="1119" name="Google Shape;1119;p98"/>
          <p:cNvSpPr/>
          <p:nvPr/>
        </p:nvSpPr>
        <p:spPr>
          <a:xfrm rot="8100000">
            <a:off x="5943106" y="877167"/>
            <a:ext cx="2245605" cy="1333182"/>
          </a:xfrm>
          <a:prstGeom prst="rightArrow">
            <a:avLst>
              <a:gd fmla="val 50000" name="adj1"/>
              <a:gd fmla="val 50000" name="adj2"/>
            </a:avLst>
          </a:prstGeom>
          <a:solidFill>
            <a:schemeClr val="accent3"/>
          </a:solidFill>
          <a:ln cap="flat" cmpd="sng" w="28575">
            <a:solidFill>
              <a:srgbClr val="3B4F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0" name="Google Shape;1120;p98"/>
          <p:cNvSpPr/>
          <p:nvPr/>
        </p:nvSpPr>
        <p:spPr>
          <a:xfrm rot="6503320">
            <a:off x="6988558" y="1490607"/>
            <a:ext cx="2245605" cy="1333182"/>
          </a:xfrm>
          <a:prstGeom prst="rightArrow">
            <a:avLst>
              <a:gd fmla="val 50000" name="adj1"/>
              <a:gd fmla="val 50000" name="adj2"/>
            </a:avLst>
          </a:prstGeom>
          <a:solidFill>
            <a:schemeClr val="accent3"/>
          </a:solidFill>
          <a:ln cap="flat" cmpd="sng" w="28575">
            <a:solidFill>
              <a:srgbClr val="3B4F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1" name="Google Shape;1121;p98"/>
          <p:cNvSpPr txBox="1"/>
          <p:nvPr/>
        </p:nvSpPr>
        <p:spPr>
          <a:xfrm>
            <a:off x="8111360" y="278465"/>
            <a:ext cx="421875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Motivational teaser – </a:t>
            </a:r>
            <a:r>
              <a:rPr i="1" lang="en-US" sz="1800">
                <a:solidFill>
                  <a:schemeClr val="dk1"/>
                </a:solidFill>
                <a:latin typeface="Arial"/>
                <a:ea typeface="Arial"/>
                <a:cs typeface="Arial"/>
                <a:sym typeface="Arial"/>
              </a:rPr>
              <a:t>why</a:t>
            </a:r>
            <a:r>
              <a:rPr lang="en-US" sz="1800">
                <a:solidFill>
                  <a:schemeClr val="dk1"/>
                </a:solidFill>
                <a:latin typeface="Arial"/>
                <a:ea typeface="Arial"/>
                <a:cs typeface="Arial"/>
                <a:sym typeface="Arial"/>
              </a:rPr>
              <a:t> are we talking about this ”data” stuff?</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PUTTING THE SCIENCE BACK IN DATA SCIENCE</a:t>
            </a:r>
            <a:endParaRPr/>
          </a:p>
        </p:txBody>
      </p:sp>
      <p:sp>
        <p:nvSpPr>
          <p:cNvPr id="1128" name="Google Shape;1128;p99"/>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dk1"/>
              </a:buClr>
              <a:buSzPct val="100000"/>
              <a:buNone/>
            </a:pPr>
            <a:r>
              <a:rPr lang="en-US"/>
              <a:t>What’s the “Science” part of data sciencce?</a:t>
            </a:r>
            <a:endParaRPr/>
          </a:p>
          <a:p>
            <a:pPr indent="-182880" lvl="1" marL="457200" rtl="0" algn="l">
              <a:spcBef>
                <a:spcPts val="940"/>
              </a:spcBef>
              <a:spcAft>
                <a:spcPts val="0"/>
              </a:spcAft>
              <a:buSzPct val="100000"/>
              <a:buChar char="•"/>
            </a:pPr>
            <a:r>
              <a:rPr lang="en-US"/>
              <a:t>Typically, “Science” is “determining some </a:t>
            </a:r>
            <a:br>
              <a:rPr lang="en-US"/>
            </a:br>
            <a:r>
              <a:rPr lang="en-US"/>
              <a:t>truth about the world….”</a:t>
            </a:r>
            <a:endParaRPr/>
          </a:p>
          <a:p>
            <a:pPr indent="0" lvl="0" marL="0" rtl="0" algn="l">
              <a:spcBef>
                <a:spcPts val="340"/>
              </a:spcBef>
              <a:spcAft>
                <a:spcPts val="0"/>
              </a:spcAft>
              <a:buClr>
                <a:schemeClr val="dk1"/>
              </a:buClr>
              <a:buSzPct val="100000"/>
              <a:buNone/>
            </a:pPr>
            <a:r>
              <a:t/>
            </a:r>
            <a:endParaRPr/>
          </a:p>
          <a:p>
            <a:pPr indent="0" lvl="0" marL="0" rtl="0" algn="l">
              <a:spcBef>
                <a:spcPts val="940"/>
              </a:spcBef>
              <a:spcAft>
                <a:spcPts val="0"/>
              </a:spcAft>
              <a:buClr>
                <a:schemeClr val="dk1"/>
              </a:buClr>
              <a:buSzPct val="100000"/>
              <a:buNone/>
            </a:pPr>
            <a:r>
              <a:rPr lang="en-US"/>
              <a:t>Suppose you work for a company that is considering </a:t>
            </a:r>
            <a:br>
              <a:rPr lang="en-US"/>
            </a:br>
            <a:r>
              <a:rPr lang="en-US"/>
              <a:t>a redesign of their website; does their new </a:t>
            </a:r>
            <a:br>
              <a:rPr lang="en-US"/>
            </a:br>
            <a:r>
              <a:rPr lang="en-US"/>
              <a:t>design (design B) offer any statistical advantage </a:t>
            </a:r>
            <a:br>
              <a:rPr lang="en-US"/>
            </a:br>
            <a:r>
              <a:rPr lang="en-US"/>
              <a:t>to their current design (design A)?</a:t>
            </a:r>
            <a:endParaRPr/>
          </a:p>
          <a:p>
            <a:pPr indent="0" lvl="0" marL="0" rtl="0" algn="l">
              <a:spcBef>
                <a:spcPts val="940"/>
              </a:spcBef>
              <a:spcAft>
                <a:spcPts val="0"/>
              </a:spcAft>
              <a:buClr>
                <a:schemeClr val="dk1"/>
              </a:buClr>
              <a:buSzPct val="100000"/>
              <a:buNone/>
            </a:pPr>
            <a:r>
              <a:t/>
            </a:r>
            <a:endParaRPr/>
          </a:p>
          <a:p>
            <a:pPr indent="0" lvl="0" marL="0" rtl="0" algn="l">
              <a:spcBef>
                <a:spcPts val="940"/>
              </a:spcBef>
              <a:spcAft>
                <a:spcPts val="0"/>
              </a:spcAft>
              <a:buClr>
                <a:schemeClr val="dk1"/>
              </a:buClr>
              <a:buSzPct val="100000"/>
              <a:buNone/>
            </a:pPr>
            <a:r>
              <a:t/>
            </a:r>
            <a:endParaRPr/>
          </a:p>
          <a:p>
            <a:pPr indent="0" lvl="0" marL="0" rtl="0" algn="l">
              <a:spcBef>
                <a:spcPts val="940"/>
              </a:spcBef>
              <a:spcAft>
                <a:spcPts val="0"/>
              </a:spcAft>
              <a:buClr>
                <a:schemeClr val="dk1"/>
              </a:buClr>
              <a:buSzPct val="100000"/>
              <a:buNone/>
            </a:pPr>
            <a:r>
              <a:rPr lang="en-US"/>
              <a:t>In a linear regression, does a certain variable impact the response?</a:t>
            </a:r>
            <a:endParaRPr/>
          </a:p>
          <a:p>
            <a:pPr indent="-182880" lvl="1" marL="457200" rtl="0" algn="l">
              <a:spcBef>
                <a:spcPts val="940"/>
              </a:spcBef>
              <a:spcAft>
                <a:spcPts val="0"/>
              </a:spcAft>
              <a:buSzPct val="100000"/>
              <a:buChar char="•"/>
            </a:pPr>
            <a:r>
              <a:rPr lang="en-US"/>
              <a:t>Does energy consumption depend on whether or not a day is a weekday or weekend?</a:t>
            </a:r>
            <a:endParaRPr/>
          </a:p>
          <a:p>
            <a:pPr indent="-74929" lvl="1" marL="457200" rtl="0" algn="l">
              <a:spcBef>
                <a:spcPts val="340"/>
              </a:spcBef>
              <a:spcAft>
                <a:spcPts val="0"/>
              </a:spcAft>
              <a:buSzPct val="100000"/>
              <a:buNone/>
            </a:pPr>
            <a:r>
              <a:t/>
            </a:r>
            <a:endParaRPr/>
          </a:p>
          <a:p>
            <a:pPr indent="0" lvl="0" marL="0" rtl="0" algn="l">
              <a:spcBef>
                <a:spcPts val="340"/>
              </a:spcBef>
              <a:spcAft>
                <a:spcPts val="0"/>
              </a:spcAft>
              <a:buClr>
                <a:schemeClr val="dk1"/>
              </a:buClr>
              <a:buSzPct val="100000"/>
              <a:buNone/>
            </a:pPr>
            <a:r>
              <a:rPr lang="en-US"/>
              <a:t>Both: concerned with making actual statements about the nature of the world.</a:t>
            </a:r>
            <a:endParaRPr/>
          </a:p>
          <a:p>
            <a:pPr indent="0" lvl="0" marL="0" rtl="0" algn="l">
              <a:spcBef>
                <a:spcPts val="940"/>
              </a:spcBef>
              <a:spcAft>
                <a:spcPts val="0"/>
              </a:spcAft>
              <a:buClr>
                <a:schemeClr val="dk1"/>
              </a:buClr>
              <a:buSzPct val="100000"/>
              <a:buNone/>
            </a:pPr>
            <a:r>
              <a:t/>
            </a:r>
            <a:endParaRPr/>
          </a:p>
        </p:txBody>
      </p:sp>
      <p:sp>
        <p:nvSpPr>
          <p:cNvPr id="1129" name="Google Shape;1129;p9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130" name="Google Shape;1130;p99"/>
          <p:cNvPicPr preferRelativeResize="0"/>
          <p:nvPr/>
        </p:nvPicPr>
        <p:blipFill rotWithShape="1">
          <a:blip r:embed="rId3">
            <a:alphaModFix/>
          </a:blip>
          <a:srcRect b="0" l="0" r="0" t="0"/>
          <a:stretch/>
        </p:blipFill>
        <p:spPr>
          <a:xfrm>
            <a:off x="7017077" y="1022350"/>
            <a:ext cx="4565323" cy="3392237"/>
          </a:xfrm>
          <a:prstGeom prst="roundRect">
            <a:avLst>
              <a:gd fmla="val 8594" name="adj"/>
            </a:avLst>
          </a:prstGeom>
          <a:solidFill>
            <a:srgbClr val="ECECEC"/>
          </a:solidFill>
          <a:ln>
            <a:noFill/>
          </a:ln>
        </p:spPr>
      </p:pic>
      <p:sp>
        <p:nvSpPr>
          <p:cNvPr id="1131" name="Google Shape;1131;p99"/>
          <p:cNvSpPr txBox="1"/>
          <p:nvPr/>
        </p:nvSpPr>
        <p:spPr>
          <a:xfrm>
            <a:off x="10558272" y="6435487"/>
            <a:ext cx="11433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F7F7F"/>
                </a:solidFill>
                <a:latin typeface="Arial"/>
                <a:ea typeface="Arial"/>
                <a:cs typeface="Arial"/>
                <a:sym typeface="Arial"/>
              </a:rPr>
              <a:t>[ZK, NM]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0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RECALL: WHAT IS DATA SCIENCE? </a:t>
            </a:r>
            <a:endParaRPr/>
          </a:p>
        </p:txBody>
      </p:sp>
      <p:sp>
        <p:nvSpPr>
          <p:cNvPr id="1138" name="Google Shape;1138;p100"/>
          <p:cNvSpPr txBox="1"/>
          <p:nvPr>
            <p:ph idx="1" type="body"/>
          </p:nvPr>
        </p:nvSpPr>
        <p:spPr>
          <a:xfrm>
            <a:off x="609600" y="2061924"/>
            <a:ext cx="10160000" cy="4373563"/>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spcBef>
                <a:spcPts val="0"/>
              </a:spcBef>
              <a:spcAft>
                <a:spcPts val="0"/>
              </a:spcAft>
              <a:buClr>
                <a:schemeClr val="dk1"/>
              </a:buClr>
              <a:buSzPct val="100000"/>
              <a:buNone/>
            </a:pPr>
            <a:r>
              <a:rPr lang="en-US"/>
              <a:t>Drawing useful conclusions from data in a principled way. </a:t>
            </a:r>
            <a:endParaRPr/>
          </a:p>
          <a:p>
            <a:pPr indent="0" lvl="0" marL="0" rtl="0" algn="l">
              <a:spcBef>
                <a:spcPts val="850"/>
              </a:spcBef>
              <a:spcAft>
                <a:spcPts val="0"/>
              </a:spcAft>
              <a:buClr>
                <a:schemeClr val="dk1"/>
              </a:buClr>
              <a:buSzPct val="100000"/>
              <a:buNone/>
            </a:pPr>
            <a:r>
              <a:rPr lang="en-US"/>
              <a:t>Exploration</a:t>
            </a:r>
            <a:endParaRPr/>
          </a:p>
          <a:p>
            <a:pPr indent="-182880" lvl="1" marL="457200" rtl="0" algn="l">
              <a:spcBef>
                <a:spcPts val="850"/>
              </a:spcBef>
              <a:spcAft>
                <a:spcPts val="0"/>
              </a:spcAft>
              <a:buSzPct val="100000"/>
              <a:buChar char="•"/>
            </a:pPr>
            <a:r>
              <a:rPr lang="en-US"/>
              <a:t>Identifying patterns in information</a:t>
            </a:r>
            <a:endParaRPr/>
          </a:p>
          <a:p>
            <a:pPr indent="-182880" lvl="1" marL="457200" rtl="0" algn="l">
              <a:spcBef>
                <a:spcPts val="250"/>
              </a:spcBef>
              <a:spcAft>
                <a:spcPts val="0"/>
              </a:spcAft>
              <a:buSzPct val="100000"/>
              <a:buChar char="•"/>
            </a:pPr>
            <a:r>
              <a:rPr lang="en-US"/>
              <a:t>Uses visualizations, bringing data together</a:t>
            </a:r>
            <a:endParaRPr/>
          </a:p>
          <a:p>
            <a:pPr indent="0" lvl="0" marL="0" rtl="0" algn="l">
              <a:spcBef>
                <a:spcPts val="250"/>
              </a:spcBef>
              <a:spcAft>
                <a:spcPts val="0"/>
              </a:spcAft>
              <a:buClr>
                <a:schemeClr val="dk1"/>
              </a:buClr>
              <a:buSzPct val="100000"/>
              <a:buNone/>
            </a:pPr>
            <a:r>
              <a:t/>
            </a:r>
            <a:endParaRPr/>
          </a:p>
          <a:p>
            <a:pPr indent="0" lvl="0" marL="0" rtl="0" algn="l">
              <a:spcBef>
                <a:spcPts val="850"/>
              </a:spcBef>
              <a:spcAft>
                <a:spcPts val="0"/>
              </a:spcAft>
              <a:buClr>
                <a:schemeClr val="dk2"/>
              </a:buClr>
              <a:buSzPct val="100000"/>
              <a:buNone/>
            </a:pPr>
            <a:r>
              <a:rPr lang="en-US">
                <a:solidFill>
                  <a:schemeClr val="dk2"/>
                </a:solidFill>
              </a:rPr>
              <a:t>Prediction:</a:t>
            </a:r>
            <a:r>
              <a:rPr lang="en-US"/>
              <a:t> Given what I’ve seen, what is the most </a:t>
            </a:r>
            <a:br>
              <a:rPr lang="en-US"/>
            </a:br>
            <a:r>
              <a:rPr lang="en-US"/>
              <a:t>likely value I’ll see in the future? Predictions </a:t>
            </a:r>
            <a:br>
              <a:rPr lang="en-US"/>
            </a:br>
            <a:r>
              <a:rPr lang="en-US"/>
              <a:t>forecast the most likely values of the data </a:t>
            </a:r>
            <a:br>
              <a:rPr lang="en-US"/>
            </a:br>
            <a:r>
              <a:rPr lang="en-US"/>
              <a:t>coming from the data generating process.</a:t>
            </a:r>
            <a:endParaRPr/>
          </a:p>
          <a:p>
            <a:pPr indent="-182880" lvl="1" marL="457200" rtl="0" algn="l">
              <a:spcBef>
                <a:spcPts val="850"/>
              </a:spcBef>
              <a:spcAft>
                <a:spcPts val="0"/>
              </a:spcAft>
              <a:buSzPct val="100000"/>
              <a:buChar char="•"/>
            </a:pPr>
            <a:r>
              <a:rPr lang="en-US"/>
              <a:t>Making informed guesses</a:t>
            </a:r>
            <a:endParaRPr/>
          </a:p>
          <a:p>
            <a:pPr indent="-182880" lvl="1" marL="457200" rtl="0" algn="l">
              <a:spcBef>
                <a:spcPts val="250"/>
              </a:spcBef>
              <a:spcAft>
                <a:spcPts val="0"/>
              </a:spcAft>
              <a:buSzPct val="100000"/>
              <a:buChar char="•"/>
            </a:pPr>
            <a:r>
              <a:rPr lang="en-US"/>
              <a:t>Uses machine learning and optimization </a:t>
            </a:r>
            <a:endParaRPr/>
          </a:p>
          <a:p>
            <a:pPr indent="0" lvl="0" marL="0" rtl="0" algn="l">
              <a:spcBef>
                <a:spcPts val="250"/>
              </a:spcBef>
              <a:spcAft>
                <a:spcPts val="0"/>
              </a:spcAft>
              <a:buClr>
                <a:schemeClr val="dk1"/>
              </a:buClr>
              <a:buSzPct val="100000"/>
              <a:buNone/>
            </a:pPr>
            <a:r>
              <a:t/>
            </a:r>
            <a:endParaRPr/>
          </a:p>
          <a:p>
            <a:pPr indent="0" lvl="0" marL="0" rtl="0" algn="l">
              <a:spcBef>
                <a:spcPts val="850"/>
              </a:spcBef>
              <a:spcAft>
                <a:spcPts val="0"/>
              </a:spcAft>
              <a:buClr>
                <a:schemeClr val="dk2"/>
              </a:buClr>
              <a:buSzPct val="100000"/>
              <a:buNone/>
            </a:pPr>
            <a:r>
              <a:rPr lang="en-US">
                <a:solidFill>
                  <a:schemeClr val="dk2"/>
                </a:solidFill>
              </a:rPr>
              <a:t>Inference:</a:t>
            </a:r>
            <a:r>
              <a:rPr lang="en-US"/>
              <a:t> How likely is what I observed representative </a:t>
            </a:r>
            <a:br>
              <a:rPr lang="en-US"/>
            </a:br>
            <a:r>
              <a:rPr lang="en-US"/>
              <a:t>of the broader picture? Statistical Inference draws conclusions </a:t>
            </a:r>
            <a:br>
              <a:rPr lang="en-US"/>
            </a:br>
            <a:r>
              <a:rPr lang="en-US"/>
              <a:t>(with confidence) about the structure of the data generating process (population).</a:t>
            </a:r>
            <a:endParaRPr/>
          </a:p>
          <a:p>
            <a:pPr indent="-182880" lvl="1" marL="457200" rtl="0" algn="l">
              <a:spcBef>
                <a:spcPts val="850"/>
              </a:spcBef>
              <a:spcAft>
                <a:spcPts val="0"/>
              </a:spcAft>
              <a:buSzPct val="100000"/>
              <a:buChar char="•"/>
            </a:pPr>
            <a:r>
              <a:rPr lang="en-US"/>
              <a:t>Quantifying whether those patterns are reliable</a:t>
            </a:r>
            <a:endParaRPr/>
          </a:p>
          <a:p>
            <a:pPr indent="-182880" lvl="1" marL="457200" rtl="0" algn="l">
              <a:spcBef>
                <a:spcPts val="250"/>
              </a:spcBef>
              <a:spcAft>
                <a:spcPts val="0"/>
              </a:spcAft>
              <a:buSzPct val="100000"/>
              <a:buChar char="•"/>
            </a:pPr>
            <a:r>
              <a:rPr lang="en-US"/>
              <a:t>Uses randomization</a:t>
            </a:r>
            <a:br>
              <a:rPr lang="en-US"/>
            </a:br>
            <a:endParaRPr/>
          </a:p>
          <a:p>
            <a:pPr indent="0" lvl="0" marL="0" rtl="0" algn="l">
              <a:spcBef>
                <a:spcPts val="250"/>
              </a:spcBef>
              <a:spcAft>
                <a:spcPts val="0"/>
              </a:spcAft>
              <a:buClr>
                <a:schemeClr val="dk2"/>
              </a:buClr>
              <a:buSzPct val="100000"/>
              <a:buNone/>
            </a:pPr>
            <a:r>
              <a:rPr lang="en-US">
                <a:solidFill>
                  <a:schemeClr val="dk2"/>
                </a:solidFill>
              </a:rPr>
              <a:t>Inference vs Prediction (TBD expanded!):</a:t>
            </a:r>
            <a:r>
              <a:rPr lang="en-US"/>
              <a:t> inference = learn about the data generation process, prediction = predict what’s coming next</a:t>
            </a:r>
            <a:endParaRPr/>
          </a:p>
        </p:txBody>
      </p:sp>
      <p:pic>
        <p:nvPicPr>
          <p:cNvPr id="1139" name="Google Shape;1139;p100"/>
          <p:cNvPicPr preferRelativeResize="0"/>
          <p:nvPr/>
        </p:nvPicPr>
        <p:blipFill rotWithShape="1">
          <a:blip r:embed="rId3">
            <a:alphaModFix/>
          </a:blip>
          <a:srcRect b="0" l="0" r="0" t="0"/>
          <a:stretch/>
        </p:blipFill>
        <p:spPr>
          <a:xfrm>
            <a:off x="5841402" y="832518"/>
            <a:ext cx="5988076" cy="4169172"/>
          </a:xfrm>
          <a:prstGeom prst="rect">
            <a:avLst/>
          </a:prstGeom>
          <a:noFill/>
          <a:ln>
            <a:noFill/>
          </a:ln>
        </p:spPr>
      </p:pic>
      <p:pic>
        <p:nvPicPr>
          <p:cNvPr descr="page6image8747072" id="1140" name="Google Shape;1140;p100"/>
          <p:cNvPicPr preferRelativeResize="0"/>
          <p:nvPr/>
        </p:nvPicPr>
        <p:blipFill rotWithShape="1">
          <a:blip r:embed="rId4">
            <a:alphaModFix/>
          </a:blip>
          <a:srcRect b="0" l="0" r="0" t="0"/>
          <a:stretch/>
        </p:blipFill>
        <p:spPr>
          <a:xfrm>
            <a:off x="0" y="0"/>
            <a:ext cx="8521700" cy="571500"/>
          </a:xfrm>
          <a:prstGeom prst="rect">
            <a:avLst/>
          </a:prstGeom>
          <a:noFill/>
          <a:ln>
            <a:noFill/>
          </a:ln>
        </p:spPr>
      </p:pic>
      <p:sp>
        <p:nvSpPr>
          <p:cNvPr id="1141" name="Google Shape;1141;p10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42" name="Google Shape;1142;p100"/>
          <p:cNvSpPr txBox="1"/>
          <p:nvPr/>
        </p:nvSpPr>
        <p:spPr>
          <a:xfrm>
            <a:off x="10558272" y="6435487"/>
            <a:ext cx="114339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7F7F7F"/>
                </a:solidFill>
                <a:latin typeface="Arial"/>
                <a:ea typeface="Arial"/>
                <a:cs typeface="Arial"/>
                <a:sym typeface="Arial"/>
              </a:rPr>
              <a:t>[NM]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8">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0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HOW DATA AND MODELS INTERACT: EXAMPLE 1</a:t>
            </a:r>
            <a:endParaRPr/>
          </a:p>
        </p:txBody>
      </p:sp>
      <p:sp>
        <p:nvSpPr>
          <p:cNvPr id="1148" name="Google Shape;1148;p101"/>
          <p:cNvSpPr txBox="1"/>
          <p:nvPr>
            <p:ph idx="1" type="body"/>
          </p:nvPr>
        </p:nvSpPr>
        <p:spPr>
          <a:xfrm>
            <a:off x="7447699" y="1178252"/>
            <a:ext cx="4051302" cy="4373563"/>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spcBef>
                <a:spcPts val="0"/>
              </a:spcBef>
              <a:spcAft>
                <a:spcPts val="0"/>
              </a:spcAft>
              <a:buClr>
                <a:schemeClr val="dk1"/>
              </a:buClr>
              <a:buSzPct val="100000"/>
              <a:buNone/>
            </a:pPr>
            <a:r>
              <a:rPr b="1" lang="en-US"/>
              <a:t>True Model / Population:</a:t>
            </a:r>
            <a:r>
              <a:rPr lang="en-US"/>
              <a:t> phenomenon under investigation</a:t>
            </a:r>
            <a:endParaRPr/>
          </a:p>
          <a:p>
            <a:pPr indent="0" lvl="0" marL="0" rtl="0" algn="l">
              <a:spcBef>
                <a:spcPts val="880"/>
              </a:spcBef>
              <a:spcAft>
                <a:spcPts val="0"/>
              </a:spcAft>
              <a:buClr>
                <a:schemeClr val="dk1"/>
              </a:buClr>
              <a:buSzPct val="100000"/>
              <a:buNone/>
            </a:pPr>
            <a:r>
              <a:rPr b="1" lang="en-US"/>
              <a:t>Data Generating Process / Sample: </a:t>
            </a:r>
            <a:r>
              <a:rPr lang="en-US"/>
              <a:t>mechanisms that create the data that will be recorded (e.g. probabilistic, noisy)</a:t>
            </a:r>
            <a:endParaRPr/>
          </a:p>
          <a:p>
            <a:pPr indent="0" lvl="0" marL="0" rtl="0" algn="l">
              <a:spcBef>
                <a:spcPts val="880"/>
              </a:spcBef>
              <a:spcAft>
                <a:spcPts val="0"/>
              </a:spcAft>
              <a:buClr>
                <a:schemeClr val="dk1"/>
              </a:buClr>
              <a:buSzPct val="100000"/>
              <a:buNone/>
            </a:pPr>
            <a:r>
              <a:t/>
            </a:r>
            <a:endParaRPr b="1"/>
          </a:p>
          <a:p>
            <a:pPr indent="0" lvl="0" marL="0" rtl="0" algn="l">
              <a:spcBef>
                <a:spcPts val="880"/>
              </a:spcBef>
              <a:spcAft>
                <a:spcPts val="0"/>
              </a:spcAft>
              <a:buClr>
                <a:schemeClr val="dk1"/>
              </a:buClr>
              <a:buSzPct val="100000"/>
              <a:buNone/>
            </a:pPr>
            <a:r>
              <a:rPr b="1" lang="en-US"/>
              <a:t>Example: </a:t>
            </a:r>
            <a:r>
              <a:rPr lang="en-US"/>
              <a:t>Understand customer satisfaction. Sends a text message to all previous customers to rate on a scale of 1-5. </a:t>
            </a:r>
            <a:endParaRPr/>
          </a:p>
          <a:p>
            <a:pPr indent="0" lvl="0" marL="0" rtl="0" algn="l">
              <a:spcBef>
                <a:spcPts val="880"/>
              </a:spcBef>
              <a:spcAft>
                <a:spcPts val="0"/>
              </a:spcAft>
              <a:buClr>
                <a:schemeClr val="dk1"/>
              </a:buClr>
              <a:buSzPct val="100000"/>
              <a:buNone/>
            </a:pPr>
            <a:r>
              <a:rPr b="1" lang="en-US"/>
              <a:t>True Model: </a:t>
            </a:r>
            <a:r>
              <a:rPr lang="en-US"/>
              <a:t>the true opinion of all customers</a:t>
            </a:r>
            <a:endParaRPr/>
          </a:p>
          <a:p>
            <a:pPr indent="0" lvl="0" marL="0" rtl="0" algn="l">
              <a:spcBef>
                <a:spcPts val="880"/>
              </a:spcBef>
              <a:spcAft>
                <a:spcPts val="0"/>
              </a:spcAft>
              <a:buClr>
                <a:schemeClr val="dk1"/>
              </a:buClr>
              <a:buSzPct val="100000"/>
              <a:buNone/>
            </a:pPr>
            <a:r>
              <a:rPr b="1" lang="en-US"/>
              <a:t>Data Generating Process: </a:t>
            </a:r>
            <a:r>
              <a:rPr lang="en-US"/>
              <a:t>how and which customers responded (satisfaction, mood, too busy, don’t care, ignored, etc.)</a:t>
            </a:r>
            <a:endParaRPr/>
          </a:p>
          <a:p>
            <a:pPr indent="0" lvl="0" marL="0" rtl="0" algn="l">
              <a:spcBef>
                <a:spcPts val="880"/>
              </a:spcBef>
              <a:spcAft>
                <a:spcPts val="0"/>
              </a:spcAft>
              <a:buClr>
                <a:schemeClr val="dk1"/>
              </a:buClr>
              <a:buSzPct val="100000"/>
              <a:buNone/>
            </a:pPr>
            <a:r>
              <a:rPr b="1" lang="en-US"/>
              <a:t>Data:</a:t>
            </a:r>
            <a:r>
              <a:rPr lang="en-US"/>
              <a:t> all replies received and recorded.</a:t>
            </a:r>
            <a:endParaRPr/>
          </a:p>
          <a:p>
            <a:pPr indent="0" lvl="0" marL="0" rtl="0" algn="l">
              <a:spcBef>
                <a:spcPts val="880"/>
              </a:spcBef>
              <a:spcAft>
                <a:spcPts val="0"/>
              </a:spcAft>
              <a:buClr>
                <a:schemeClr val="dk1"/>
              </a:buClr>
              <a:buSzPct val="100000"/>
              <a:buNone/>
            </a:pPr>
            <a:r>
              <a:rPr b="1" lang="en-US"/>
              <a:t>Tasks: </a:t>
            </a:r>
            <a:endParaRPr/>
          </a:p>
          <a:p>
            <a:pPr indent="-182880" lvl="1" marL="457200" rtl="0" algn="l">
              <a:spcBef>
                <a:spcPts val="880"/>
              </a:spcBef>
              <a:spcAft>
                <a:spcPts val="0"/>
              </a:spcAft>
              <a:buSzPct val="100000"/>
              <a:buChar char="•"/>
            </a:pPr>
            <a:r>
              <a:rPr lang="en-US"/>
              <a:t>Predict Reviews from unseen customers </a:t>
            </a:r>
            <a:endParaRPr/>
          </a:p>
          <a:p>
            <a:pPr indent="-182880" lvl="1" marL="457200" rtl="0" algn="l">
              <a:spcBef>
                <a:spcPts val="280"/>
              </a:spcBef>
              <a:spcAft>
                <a:spcPts val="0"/>
              </a:spcAft>
              <a:buSzPct val="100000"/>
              <a:buChar char="•"/>
            </a:pPr>
            <a:r>
              <a:rPr lang="en-US"/>
              <a:t>Understand product comparison</a:t>
            </a:r>
            <a:endParaRPr/>
          </a:p>
        </p:txBody>
      </p:sp>
      <p:sp>
        <p:nvSpPr>
          <p:cNvPr id="1149" name="Google Shape;1149;p10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1150" name="Google Shape;1150;p101"/>
          <p:cNvGrpSpPr/>
          <p:nvPr/>
        </p:nvGrpSpPr>
        <p:grpSpPr>
          <a:xfrm>
            <a:off x="609600" y="1381811"/>
            <a:ext cx="6095999" cy="5476189"/>
            <a:chOff x="-94151" y="855087"/>
            <a:chExt cx="6676289" cy="5954435"/>
          </a:xfrm>
        </p:grpSpPr>
        <p:pic>
          <p:nvPicPr>
            <p:cNvPr descr="missing-mechanisms" id="1151" name="Google Shape;1151;p101"/>
            <p:cNvPicPr preferRelativeResize="0"/>
            <p:nvPr/>
          </p:nvPicPr>
          <p:blipFill rotWithShape="1">
            <a:blip r:embed="rId3">
              <a:alphaModFix/>
            </a:blip>
            <a:srcRect b="0" l="0" r="0" t="0"/>
            <a:stretch/>
          </p:blipFill>
          <p:spPr>
            <a:xfrm>
              <a:off x="-94151" y="2047920"/>
              <a:ext cx="6676289" cy="1862865"/>
            </a:xfrm>
            <a:prstGeom prst="rect">
              <a:avLst/>
            </a:prstGeom>
            <a:noFill/>
            <a:ln>
              <a:noFill/>
            </a:ln>
          </p:spPr>
        </p:pic>
        <p:sp>
          <p:nvSpPr>
            <p:cNvPr id="1152" name="Google Shape;1152;p101"/>
            <p:cNvSpPr/>
            <p:nvPr/>
          </p:nvSpPr>
          <p:spPr>
            <a:xfrm>
              <a:off x="181212" y="1218895"/>
              <a:ext cx="2209729" cy="871193"/>
            </a:xfrm>
            <a:prstGeom prst="rect">
              <a:avLst/>
            </a:prstGeom>
            <a:solidFill>
              <a:schemeClr val="accent1"/>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Learned Model</a:t>
              </a:r>
              <a:endParaRPr/>
            </a:p>
          </p:txBody>
        </p:sp>
        <p:sp>
          <p:nvSpPr>
            <p:cNvPr id="1153" name="Google Shape;1153;p101"/>
            <p:cNvSpPr/>
            <p:nvPr/>
          </p:nvSpPr>
          <p:spPr>
            <a:xfrm>
              <a:off x="414953" y="4472744"/>
              <a:ext cx="1975990" cy="1603742"/>
            </a:xfrm>
            <a:prstGeom prst="ellipse">
              <a:avLst/>
            </a:prstGeom>
            <a:solidFill>
              <a:schemeClr val="accent1"/>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Population</a:t>
              </a:r>
              <a:endParaRPr/>
            </a:p>
          </p:txBody>
        </p:sp>
        <p:sp>
          <p:nvSpPr>
            <p:cNvPr id="1154" name="Google Shape;1154;p101"/>
            <p:cNvSpPr/>
            <p:nvPr/>
          </p:nvSpPr>
          <p:spPr>
            <a:xfrm>
              <a:off x="3458436" y="4304212"/>
              <a:ext cx="1052834" cy="1206529"/>
            </a:xfrm>
            <a:prstGeom prst="roundRect">
              <a:avLst>
                <a:gd fmla="val 16667" name="adj"/>
              </a:avLst>
            </a:prstGeom>
            <a:solidFill>
              <a:schemeClr val="accent1"/>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Sample</a:t>
              </a:r>
              <a:endParaRPr/>
            </a:p>
          </p:txBody>
        </p:sp>
        <p:cxnSp>
          <p:nvCxnSpPr>
            <p:cNvPr id="1155" name="Google Shape;1155;p101"/>
            <p:cNvCxnSpPr>
              <a:endCxn id="1153" idx="0"/>
            </p:cNvCxnSpPr>
            <p:nvPr/>
          </p:nvCxnSpPr>
          <p:spPr>
            <a:xfrm flipH="1" rot="-5400000">
              <a:off x="1120048" y="4189844"/>
              <a:ext cx="559500" cy="6300"/>
            </a:xfrm>
            <a:prstGeom prst="bentConnector3">
              <a:avLst>
                <a:gd fmla="val 50000" name="adj1"/>
              </a:avLst>
            </a:prstGeom>
            <a:noFill/>
            <a:ln cap="flat" cmpd="sng" w="69850">
              <a:solidFill>
                <a:srgbClr val="777777"/>
              </a:solidFill>
              <a:prstDash val="solid"/>
              <a:round/>
              <a:headEnd len="med" w="med" type="triangle"/>
              <a:tailEnd len="med" w="med" type="triangle"/>
            </a:ln>
          </p:spPr>
        </p:cxnSp>
        <p:sp>
          <p:nvSpPr>
            <p:cNvPr id="1156" name="Google Shape;1156;p101"/>
            <p:cNvSpPr/>
            <p:nvPr/>
          </p:nvSpPr>
          <p:spPr>
            <a:xfrm rot="-730109">
              <a:off x="2557885" y="4938382"/>
              <a:ext cx="733610" cy="370248"/>
            </a:xfrm>
            <a:prstGeom prst="rightArrow">
              <a:avLst>
                <a:gd fmla="val 50000" name="adj1"/>
                <a:gd fmla="val 50000" name="adj2"/>
              </a:avLst>
            </a:prstGeom>
            <a:solidFill>
              <a:schemeClr val="accent1"/>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157" name="Google Shape;1157;p101"/>
            <p:cNvCxnSpPr/>
            <p:nvPr/>
          </p:nvCxnSpPr>
          <p:spPr>
            <a:xfrm flipH="1" rot="10800000">
              <a:off x="4662033" y="4064087"/>
              <a:ext cx="916730" cy="694706"/>
            </a:xfrm>
            <a:prstGeom prst="straightConnector1">
              <a:avLst/>
            </a:prstGeom>
            <a:noFill/>
            <a:ln cap="flat" cmpd="sng" w="76200">
              <a:solidFill>
                <a:srgbClr val="777777"/>
              </a:solidFill>
              <a:prstDash val="solid"/>
              <a:round/>
              <a:headEnd len="sm" w="sm" type="none"/>
              <a:tailEnd len="med" w="med" type="triangle"/>
            </a:ln>
          </p:spPr>
        </p:cxnSp>
        <p:cxnSp>
          <p:nvCxnSpPr>
            <p:cNvPr id="1158" name="Google Shape;1158;p101"/>
            <p:cNvCxnSpPr>
              <a:endCxn id="1152" idx="3"/>
            </p:cNvCxnSpPr>
            <p:nvPr/>
          </p:nvCxnSpPr>
          <p:spPr>
            <a:xfrm rot="10800000">
              <a:off x="2390941" y="1654492"/>
              <a:ext cx="3823200" cy="648000"/>
            </a:xfrm>
            <a:prstGeom prst="bentConnector3">
              <a:avLst>
                <a:gd fmla="val 5170" name="adj1"/>
              </a:avLst>
            </a:prstGeom>
            <a:noFill/>
            <a:ln cap="flat" cmpd="sng" w="79375">
              <a:solidFill>
                <a:srgbClr val="215C4E"/>
              </a:solidFill>
              <a:prstDash val="solid"/>
              <a:round/>
              <a:headEnd len="sm" w="sm" type="none"/>
              <a:tailEnd len="med" w="med" type="triangle"/>
            </a:ln>
          </p:spPr>
        </p:cxnSp>
        <p:sp>
          <p:nvSpPr>
            <p:cNvPr id="1159" name="Google Shape;1159;p101"/>
            <p:cNvSpPr txBox="1"/>
            <p:nvPr/>
          </p:nvSpPr>
          <p:spPr>
            <a:xfrm>
              <a:off x="2622924" y="855087"/>
              <a:ext cx="38827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Machine Learning: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Prediction/Regression/Classification</a:t>
              </a:r>
              <a:endParaRPr/>
            </a:p>
          </p:txBody>
        </p:sp>
        <p:cxnSp>
          <p:nvCxnSpPr>
            <p:cNvPr id="1160" name="Google Shape;1160;p101"/>
            <p:cNvCxnSpPr/>
            <p:nvPr/>
          </p:nvCxnSpPr>
          <p:spPr>
            <a:xfrm flipH="1">
              <a:off x="2384683" y="4192996"/>
              <a:ext cx="3829584" cy="1657461"/>
            </a:xfrm>
            <a:prstGeom prst="curvedConnector3">
              <a:avLst>
                <a:gd fmla="val 2910" name="adj1"/>
              </a:avLst>
            </a:prstGeom>
            <a:noFill/>
            <a:ln cap="flat" cmpd="sng" w="85725">
              <a:solidFill>
                <a:srgbClr val="215C4E"/>
              </a:solidFill>
              <a:prstDash val="solid"/>
              <a:round/>
              <a:headEnd len="sm" w="sm" type="none"/>
              <a:tailEnd len="med" w="med" type="triangle"/>
            </a:ln>
          </p:spPr>
        </p:cxnSp>
        <p:sp>
          <p:nvSpPr>
            <p:cNvPr id="1161" name="Google Shape;1161;p101"/>
            <p:cNvSpPr txBox="1"/>
            <p:nvPr/>
          </p:nvSpPr>
          <p:spPr>
            <a:xfrm>
              <a:off x="925333" y="6163191"/>
              <a:ext cx="510716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Statistical Inference: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Experiments/Significance Testing/Bootstrapping</a:t>
              </a:r>
              <a:endParaRPr/>
            </a:p>
          </p:txBody>
        </p:sp>
      </p:grpSp>
      <p:sp>
        <p:nvSpPr>
          <p:cNvPr id="1162" name="Google Shape;1162;p101"/>
          <p:cNvSpPr txBox="1"/>
          <p:nvPr/>
        </p:nvSpPr>
        <p:spPr>
          <a:xfrm>
            <a:off x="10558272" y="6435487"/>
            <a:ext cx="114339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7F7F7F"/>
                </a:solidFill>
                <a:latin typeface="Arial"/>
                <a:ea typeface="Arial"/>
                <a:cs typeface="Arial"/>
                <a:sym typeface="Arial"/>
              </a:rPr>
              <a:t>[NM]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1. SELECT/SLICING</a:t>
            </a:r>
            <a:endParaRPr/>
          </a:p>
        </p:txBody>
      </p:sp>
      <p:sp>
        <p:nvSpPr>
          <p:cNvPr id="202" name="Google Shape;202;p21"/>
          <p:cNvSpPr txBox="1"/>
          <p:nvPr>
            <p:ph idx="1" type="body"/>
          </p:nvPr>
        </p:nvSpPr>
        <p:spPr>
          <a:xfrm>
            <a:off x="609600" y="1752601"/>
            <a:ext cx="6143897"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Select only some of the rows, or some of the columns, or a combination</a:t>
            </a:r>
            <a:endParaRPr/>
          </a:p>
        </p:txBody>
      </p:sp>
      <p:sp>
        <p:nvSpPr>
          <p:cNvPr id="203" name="Google Shape;203;p2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204" name="Google Shape;204;p21"/>
          <p:cNvGraphicFramePr/>
          <p:nvPr/>
        </p:nvGraphicFramePr>
        <p:xfrm>
          <a:off x="1565707" y="2468668"/>
          <a:ext cx="3000000" cy="3000000"/>
        </p:xfrm>
        <a:graphic>
          <a:graphicData uri="http://schemas.openxmlformats.org/drawingml/2006/table">
            <a:tbl>
              <a:tblPr bandRow="1" firstRow="1">
                <a:noFill/>
                <a:tableStyleId>{E6CF6A41-BDCD-44B1-963D-E83B64F01F32}</a:tableStyleId>
              </a:tblPr>
              <a:tblGrid>
                <a:gridCol w="1039125"/>
                <a:gridCol w="1039125"/>
                <a:gridCol w="1039125"/>
                <a:gridCol w="1039125"/>
              </a:tblGrid>
              <a:tr h="3795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r>
              <a:tr h="3795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r>
              <a:tr h="379575">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c>
                  <a:txBody>
                    <a:bodyPr/>
                    <a:lstStyle/>
                    <a:p>
                      <a:pPr indent="0" lvl="0" marL="0" marR="0" rtl="0" algn="l">
                        <a:spcBef>
                          <a:spcPts val="0"/>
                        </a:spcBef>
                        <a:spcAft>
                          <a:spcPts val="0"/>
                        </a:spcAft>
                        <a:buNone/>
                      </a:pPr>
                      <a:r>
                        <a:rPr lang="en-US" sz="1800"/>
                        <a:t>40.8</a:t>
                      </a:r>
                      <a:endParaRPr/>
                    </a:p>
                  </a:txBody>
                  <a:tcPr marT="45725" marB="45725" marR="91450" marL="91450"/>
                </a:tc>
                <a:tc>
                  <a:txBody>
                    <a:bodyPr/>
                    <a:lstStyle/>
                    <a:p>
                      <a:pPr indent="0" lvl="0" marL="0" marR="0" rtl="0" algn="l">
                        <a:spcBef>
                          <a:spcPts val="0"/>
                        </a:spcBef>
                        <a:spcAft>
                          <a:spcPts val="0"/>
                        </a:spcAft>
                        <a:buNone/>
                      </a:pPr>
                      <a:r>
                        <a:rPr lang="en-US" sz="1800"/>
                        <a:t>143.8</a:t>
                      </a:r>
                      <a:endParaRPr/>
                    </a:p>
                  </a:txBody>
                  <a:tcPr marT="45725" marB="45725" marR="91450" marL="91450"/>
                </a:tc>
              </a:tr>
              <a:tr h="3795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r>
              <a:tr h="3795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r>
            </a:tbl>
          </a:graphicData>
        </a:graphic>
      </p:graphicFrame>
      <p:graphicFrame>
        <p:nvGraphicFramePr>
          <p:cNvPr id="205" name="Google Shape;205;p21"/>
          <p:cNvGraphicFramePr/>
          <p:nvPr/>
        </p:nvGraphicFramePr>
        <p:xfrm>
          <a:off x="8324194" y="1939861"/>
          <a:ext cx="3000000" cy="3000000"/>
        </p:xfrm>
        <a:graphic>
          <a:graphicData uri="http://schemas.openxmlformats.org/drawingml/2006/table">
            <a:tbl>
              <a:tblPr bandRow="1" firstRow="1">
                <a:noFill/>
                <a:tableStyleId>{E6CF6A41-BDCD-44B1-963D-E83B64F01F32}</a:tableStyleId>
              </a:tblPr>
              <a:tblGrid>
                <a:gridCol w="995300"/>
                <a:gridCol w="995300"/>
              </a:tblGrid>
              <a:tr h="38630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r>
              <a:tr h="38630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r>
              <a:tr h="386300">
                <a:tc>
                  <a:txBody>
                    <a:bodyPr/>
                    <a:lstStyle/>
                    <a:p>
                      <a:pPr indent="0" lvl="0" marL="0" marR="0" rtl="0" algn="l">
                        <a:spcBef>
                          <a:spcPts val="0"/>
                        </a:spcBef>
                        <a:spcAft>
                          <a:spcPts val="0"/>
                        </a:spcAft>
                        <a:buNone/>
                      </a:pPr>
                      <a:r>
                        <a:rPr lang="en-US" sz="1800"/>
                        <a:t>2</a:t>
                      </a:r>
                      <a:endParaRPr/>
                    </a:p>
                  </a:txBody>
                  <a:tcPr marT="45725" marB="45725" marR="91450" marL="91450"/>
                </a:tc>
                <a:tc>
                  <a:txBody>
                    <a:bodyPr/>
                    <a:lstStyle/>
                    <a:p>
                      <a:pPr indent="0" lvl="0" marL="0" marR="0" rtl="0" algn="l">
                        <a:spcBef>
                          <a:spcPts val="0"/>
                        </a:spcBef>
                        <a:spcAft>
                          <a:spcPts val="0"/>
                        </a:spcAft>
                        <a:buNone/>
                      </a:pPr>
                      <a:r>
                        <a:rPr lang="en-US" sz="1800"/>
                        <a:t>11.0</a:t>
                      </a:r>
                      <a:endParaRPr/>
                    </a:p>
                  </a:txBody>
                  <a:tcPr marT="45725" marB="45725" marR="91450" marL="91450"/>
                </a:tc>
              </a:tr>
              <a:tr h="38630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r>
              <a:tr h="38630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r>
            </a:tbl>
          </a:graphicData>
        </a:graphic>
      </p:graphicFrame>
      <p:sp>
        <p:nvSpPr>
          <p:cNvPr id="206" name="Google Shape;206;p21"/>
          <p:cNvSpPr txBox="1"/>
          <p:nvPr/>
        </p:nvSpPr>
        <p:spPr>
          <a:xfrm>
            <a:off x="6189916" y="2332732"/>
            <a:ext cx="158248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Only columns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ID and Age</a:t>
            </a:r>
            <a:endParaRPr/>
          </a:p>
        </p:txBody>
      </p:sp>
      <p:sp>
        <p:nvSpPr>
          <p:cNvPr id="207" name="Google Shape;207;p21"/>
          <p:cNvSpPr txBox="1"/>
          <p:nvPr/>
        </p:nvSpPr>
        <p:spPr>
          <a:xfrm>
            <a:off x="1894358" y="4530111"/>
            <a:ext cx="162143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Only rows with wgt &gt; 41</a:t>
            </a:r>
            <a:endParaRPr/>
          </a:p>
        </p:txBody>
      </p:sp>
      <p:sp>
        <p:nvSpPr>
          <p:cNvPr id="208" name="Google Shape;208;p21"/>
          <p:cNvSpPr txBox="1"/>
          <p:nvPr/>
        </p:nvSpPr>
        <p:spPr>
          <a:xfrm>
            <a:off x="6651581" y="4370918"/>
            <a:ext cx="6591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Both</a:t>
            </a:r>
            <a:endParaRPr/>
          </a:p>
        </p:txBody>
      </p:sp>
      <p:graphicFrame>
        <p:nvGraphicFramePr>
          <p:cNvPr id="209" name="Google Shape;209;p21"/>
          <p:cNvGraphicFramePr/>
          <p:nvPr/>
        </p:nvGraphicFramePr>
        <p:xfrm>
          <a:off x="1565707" y="5385278"/>
          <a:ext cx="3000000" cy="3000000"/>
        </p:xfrm>
        <a:graphic>
          <a:graphicData uri="http://schemas.openxmlformats.org/drawingml/2006/table">
            <a:tbl>
              <a:tblPr bandRow="1" firstRow="1">
                <a:noFill/>
                <a:tableStyleId>{E6CF6A41-BDCD-44B1-963D-E83B64F01F32}</a:tableStyleId>
              </a:tblPr>
              <a:tblGrid>
                <a:gridCol w="1035775"/>
                <a:gridCol w="1035775"/>
                <a:gridCol w="1035775"/>
                <a:gridCol w="1035775"/>
              </a:tblGrid>
              <a:tr h="368175">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c>
                  <a:txBody>
                    <a:bodyPr/>
                    <a:lstStyle/>
                    <a:p>
                      <a:pPr indent="0" lvl="0" marL="0" marR="0" rtl="0" algn="l">
                        <a:spcBef>
                          <a:spcPts val="0"/>
                        </a:spcBef>
                        <a:spcAft>
                          <a:spcPts val="0"/>
                        </a:spcAft>
                        <a:buNone/>
                      </a:pPr>
                      <a:r>
                        <a:rPr lang="en-US" sz="1800"/>
                        <a:t>wgt_kg</a:t>
                      </a:r>
                      <a:endParaRPr sz="1800"/>
                    </a:p>
                  </a:txBody>
                  <a:tcPr marT="45725" marB="45725" marR="91450" marL="91450"/>
                </a:tc>
                <a:tc>
                  <a:txBody>
                    <a:bodyPr/>
                    <a:lstStyle/>
                    <a:p>
                      <a:pPr indent="0" lvl="0" marL="0" marR="0" rtl="0" algn="l">
                        <a:spcBef>
                          <a:spcPts val="0"/>
                        </a:spcBef>
                        <a:spcAft>
                          <a:spcPts val="0"/>
                        </a:spcAft>
                        <a:buNone/>
                      </a:pPr>
                      <a:r>
                        <a:rPr lang="en-US" sz="1800"/>
                        <a:t>hgt_cm</a:t>
                      </a:r>
                      <a:endParaRPr sz="1800"/>
                    </a:p>
                  </a:txBody>
                  <a:tcPr marT="45725" marB="45725" marR="91450" marL="91450"/>
                </a:tc>
              </a:tr>
              <a:tr h="368175">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c>
                  <a:txBody>
                    <a:bodyPr/>
                    <a:lstStyle/>
                    <a:p>
                      <a:pPr indent="0" lvl="0" marL="0" marR="0" rtl="0" algn="l">
                        <a:spcBef>
                          <a:spcPts val="0"/>
                        </a:spcBef>
                        <a:spcAft>
                          <a:spcPts val="0"/>
                        </a:spcAft>
                        <a:buNone/>
                      </a:pPr>
                      <a:r>
                        <a:rPr lang="en-US" sz="1800"/>
                        <a:t>42.3</a:t>
                      </a:r>
                      <a:endParaRPr/>
                    </a:p>
                  </a:txBody>
                  <a:tcPr marT="45725" marB="45725" marR="91450" marL="91450"/>
                </a:tc>
                <a:tc>
                  <a:txBody>
                    <a:bodyPr/>
                    <a:lstStyle/>
                    <a:p>
                      <a:pPr indent="0" lvl="0" marL="0" marR="0" rtl="0" algn="l">
                        <a:spcBef>
                          <a:spcPts val="0"/>
                        </a:spcBef>
                        <a:spcAft>
                          <a:spcPts val="0"/>
                        </a:spcAft>
                        <a:buNone/>
                      </a:pPr>
                      <a:r>
                        <a:rPr lang="en-US" sz="1800"/>
                        <a:t>145.1</a:t>
                      </a:r>
                      <a:endParaRPr/>
                    </a:p>
                  </a:txBody>
                  <a:tcPr marT="45725" marB="45725" marR="91450" marL="91450"/>
                </a:tc>
              </a:tr>
              <a:tr h="368175">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c>
                  <a:txBody>
                    <a:bodyPr/>
                    <a:lstStyle/>
                    <a:p>
                      <a:pPr indent="0" lvl="0" marL="0" marR="0" rtl="0" algn="l">
                        <a:spcBef>
                          <a:spcPts val="0"/>
                        </a:spcBef>
                        <a:spcAft>
                          <a:spcPts val="0"/>
                        </a:spcAft>
                        <a:buNone/>
                      </a:pPr>
                      <a:r>
                        <a:rPr lang="en-US" sz="1800"/>
                        <a:t>65.3</a:t>
                      </a:r>
                      <a:endParaRPr/>
                    </a:p>
                  </a:txBody>
                  <a:tcPr marT="45725" marB="45725" marR="91450" marL="91450"/>
                </a:tc>
                <a:tc>
                  <a:txBody>
                    <a:bodyPr/>
                    <a:lstStyle/>
                    <a:p>
                      <a:pPr indent="0" lvl="0" marL="0" marR="0" rtl="0" algn="l">
                        <a:spcBef>
                          <a:spcPts val="0"/>
                        </a:spcBef>
                        <a:spcAft>
                          <a:spcPts val="0"/>
                        </a:spcAft>
                        <a:buNone/>
                      </a:pPr>
                      <a:r>
                        <a:rPr lang="en-US" sz="1800"/>
                        <a:t>165.3</a:t>
                      </a:r>
                      <a:endParaRPr/>
                    </a:p>
                  </a:txBody>
                  <a:tcPr marT="45725" marB="45725" marR="91450" marL="91450"/>
                </a:tc>
              </a:tr>
              <a:tr h="368175">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c>
                  <a:txBody>
                    <a:bodyPr/>
                    <a:lstStyle/>
                    <a:p>
                      <a:pPr indent="0" lvl="0" marL="0" marR="0" rtl="0" algn="l">
                        <a:spcBef>
                          <a:spcPts val="0"/>
                        </a:spcBef>
                        <a:spcAft>
                          <a:spcPts val="0"/>
                        </a:spcAft>
                        <a:buNone/>
                      </a:pPr>
                      <a:r>
                        <a:rPr lang="en-US" sz="1800"/>
                        <a:t>84.2</a:t>
                      </a:r>
                      <a:endParaRPr/>
                    </a:p>
                  </a:txBody>
                  <a:tcPr marT="45725" marB="45725" marR="91450" marL="91450"/>
                </a:tc>
                <a:tc>
                  <a:txBody>
                    <a:bodyPr/>
                    <a:lstStyle/>
                    <a:p>
                      <a:pPr indent="0" lvl="0" marL="0" marR="0" rtl="0" algn="l">
                        <a:spcBef>
                          <a:spcPts val="0"/>
                        </a:spcBef>
                        <a:spcAft>
                          <a:spcPts val="0"/>
                        </a:spcAft>
                        <a:buNone/>
                      </a:pPr>
                      <a:r>
                        <a:rPr lang="en-US" sz="1800"/>
                        <a:t>185.8</a:t>
                      </a:r>
                      <a:endParaRPr/>
                    </a:p>
                  </a:txBody>
                  <a:tcPr marT="45725" marB="45725" marR="91450" marL="91450"/>
                </a:tc>
              </a:tr>
            </a:tbl>
          </a:graphicData>
        </a:graphic>
      </p:graphicFrame>
      <p:graphicFrame>
        <p:nvGraphicFramePr>
          <p:cNvPr id="210" name="Google Shape;210;p21"/>
          <p:cNvGraphicFramePr/>
          <p:nvPr/>
        </p:nvGraphicFramePr>
        <p:xfrm>
          <a:off x="8035359" y="5025369"/>
          <a:ext cx="3000000" cy="3000000"/>
        </p:xfrm>
        <a:graphic>
          <a:graphicData uri="http://schemas.openxmlformats.org/drawingml/2006/table">
            <a:tbl>
              <a:tblPr bandRow="1" firstRow="1">
                <a:noFill/>
                <a:tableStyleId>{E6CF6A41-BDCD-44B1-963D-E83B64F01F32}</a:tableStyleId>
              </a:tblPr>
              <a:tblGrid>
                <a:gridCol w="1035775"/>
                <a:gridCol w="1035775"/>
              </a:tblGrid>
              <a:tr h="425150">
                <a:tc>
                  <a:txBody>
                    <a:bodyPr/>
                    <a:lstStyle/>
                    <a:p>
                      <a:pPr indent="0" lvl="0" marL="0" marR="0" rtl="0" algn="l">
                        <a:spcBef>
                          <a:spcPts val="0"/>
                        </a:spcBef>
                        <a:spcAft>
                          <a:spcPts val="0"/>
                        </a:spcAft>
                        <a:buNone/>
                      </a:pPr>
                      <a:r>
                        <a:rPr lang="en-US" sz="1800"/>
                        <a:t>ID</a:t>
                      </a:r>
                      <a:endParaRPr/>
                    </a:p>
                  </a:txBody>
                  <a:tcPr marT="45725" marB="45725" marR="91450" marL="91450"/>
                </a:tc>
                <a:tc>
                  <a:txBody>
                    <a:bodyPr/>
                    <a:lstStyle/>
                    <a:p>
                      <a:pPr indent="0" lvl="0" marL="0" marR="0" rtl="0" algn="l">
                        <a:spcBef>
                          <a:spcPts val="0"/>
                        </a:spcBef>
                        <a:spcAft>
                          <a:spcPts val="0"/>
                        </a:spcAft>
                        <a:buNone/>
                      </a:pPr>
                      <a:r>
                        <a:rPr lang="en-US" sz="1800"/>
                        <a:t>age</a:t>
                      </a:r>
                      <a:endParaRPr/>
                    </a:p>
                  </a:txBody>
                  <a:tcPr marT="45725" marB="45725" marR="91450" marL="91450"/>
                </a:tc>
              </a:tr>
              <a:tr h="425150">
                <a:tc>
                  <a:txBody>
                    <a:bodyPr/>
                    <a:lstStyle/>
                    <a:p>
                      <a:pPr indent="0" lvl="0" marL="0" marR="0" rtl="0" algn="l">
                        <a:spcBef>
                          <a:spcPts val="0"/>
                        </a:spcBef>
                        <a:spcAft>
                          <a:spcPts val="0"/>
                        </a:spcAft>
                        <a:buNone/>
                      </a:pPr>
                      <a:r>
                        <a:rPr lang="en-US" sz="1800"/>
                        <a:t>1</a:t>
                      </a:r>
                      <a:endParaRPr/>
                    </a:p>
                  </a:txBody>
                  <a:tcPr marT="45725" marB="45725" marR="91450" marL="91450"/>
                </a:tc>
                <a:tc>
                  <a:txBody>
                    <a:bodyPr/>
                    <a:lstStyle/>
                    <a:p>
                      <a:pPr indent="0" lvl="0" marL="0" marR="0" rtl="0" algn="l">
                        <a:spcBef>
                          <a:spcPts val="0"/>
                        </a:spcBef>
                        <a:spcAft>
                          <a:spcPts val="0"/>
                        </a:spcAft>
                        <a:buNone/>
                      </a:pPr>
                      <a:r>
                        <a:rPr lang="en-US" sz="1800"/>
                        <a:t>12.2</a:t>
                      </a:r>
                      <a:endParaRPr/>
                    </a:p>
                  </a:txBody>
                  <a:tcPr marT="45725" marB="45725" marR="91450" marL="91450"/>
                </a:tc>
              </a:tr>
              <a:tr h="425150">
                <a:tc>
                  <a:txBody>
                    <a:bodyPr/>
                    <a:lstStyle/>
                    <a:p>
                      <a:pPr indent="0" lvl="0" marL="0" marR="0" rtl="0" algn="l">
                        <a:spcBef>
                          <a:spcPts val="0"/>
                        </a:spcBef>
                        <a:spcAft>
                          <a:spcPts val="0"/>
                        </a:spcAft>
                        <a:buNone/>
                      </a:pPr>
                      <a:r>
                        <a:rPr lang="en-US" sz="1800"/>
                        <a:t>3</a:t>
                      </a:r>
                      <a:endParaRPr/>
                    </a:p>
                  </a:txBody>
                  <a:tcPr marT="45725" marB="45725" marR="91450" marL="91450"/>
                </a:tc>
                <a:tc>
                  <a:txBody>
                    <a:bodyPr/>
                    <a:lstStyle/>
                    <a:p>
                      <a:pPr indent="0" lvl="0" marL="0" marR="0" rtl="0" algn="l">
                        <a:spcBef>
                          <a:spcPts val="0"/>
                        </a:spcBef>
                        <a:spcAft>
                          <a:spcPts val="0"/>
                        </a:spcAft>
                        <a:buNone/>
                      </a:pPr>
                      <a:r>
                        <a:rPr lang="en-US" sz="1800"/>
                        <a:t>15.6</a:t>
                      </a:r>
                      <a:endParaRPr/>
                    </a:p>
                  </a:txBody>
                  <a:tcPr marT="45725" marB="45725" marR="91450" marL="91450"/>
                </a:tc>
              </a:tr>
              <a:tr h="425150">
                <a:tc>
                  <a:txBody>
                    <a:bodyPr/>
                    <a:lstStyle/>
                    <a:p>
                      <a:pPr indent="0" lvl="0" marL="0" marR="0" rtl="0" algn="l">
                        <a:spcBef>
                          <a:spcPts val="0"/>
                        </a:spcBef>
                        <a:spcAft>
                          <a:spcPts val="0"/>
                        </a:spcAft>
                        <a:buNone/>
                      </a:pPr>
                      <a:r>
                        <a:rPr lang="en-US" sz="1800"/>
                        <a:t>4</a:t>
                      </a:r>
                      <a:endParaRPr/>
                    </a:p>
                  </a:txBody>
                  <a:tcPr marT="45725" marB="45725" marR="91450" marL="91450"/>
                </a:tc>
                <a:tc>
                  <a:txBody>
                    <a:bodyPr/>
                    <a:lstStyle/>
                    <a:p>
                      <a:pPr indent="0" lvl="0" marL="0" marR="0" rtl="0" algn="l">
                        <a:spcBef>
                          <a:spcPts val="0"/>
                        </a:spcBef>
                        <a:spcAft>
                          <a:spcPts val="0"/>
                        </a:spcAft>
                        <a:buNone/>
                      </a:pPr>
                      <a:r>
                        <a:rPr lang="en-US" sz="1800"/>
                        <a:t>35.1</a:t>
                      </a:r>
                      <a:endParaRPr/>
                    </a:p>
                  </a:txBody>
                  <a:tcPr marT="45725" marB="45725" marR="91450" marL="91450"/>
                </a:tc>
              </a:tr>
            </a:tbl>
          </a:graphicData>
        </a:graphic>
      </p:graphicFrame>
      <p:cxnSp>
        <p:nvCxnSpPr>
          <p:cNvPr id="211" name="Google Shape;211;p21"/>
          <p:cNvCxnSpPr/>
          <p:nvPr/>
        </p:nvCxnSpPr>
        <p:spPr>
          <a:xfrm>
            <a:off x="3637251" y="4519957"/>
            <a:ext cx="0" cy="666641"/>
          </a:xfrm>
          <a:prstGeom prst="straightConnector1">
            <a:avLst/>
          </a:prstGeom>
          <a:noFill/>
          <a:ln cap="flat" cmpd="sng" w="38100">
            <a:solidFill>
              <a:srgbClr val="777777"/>
            </a:solidFill>
            <a:prstDash val="solid"/>
            <a:round/>
            <a:headEnd len="sm" w="sm" type="none"/>
            <a:tailEnd len="med" w="med" type="triangle"/>
          </a:ln>
        </p:spPr>
      </p:cxnSp>
      <p:cxnSp>
        <p:nvCxnSpPr>
          <p:cNvPr id="212" name="Google Shape;212;p21"/>
          <p:cNvCxnSpPr/>
          <p:nvPr/>
        </p:nvCxnSpPr>
        <p:spPr>
          <a:xfrm>
            <a:off x="5722199" y="4366529"/>
            <a:ext cx="2313160" cy="809913"/>
          </a:xfrm>
          <a:prstGeom prst="straightConnector1">
            <a:avLst/>
          </a:prstGeom>
          <a:noFill/>
          <a:ln cap="flat" cmpd="sng" w="38100">
            <a:solidFill>
              <a:srgbClr val="777777"/>
            </a:solidFill>
            <a:prstDash val="solid"/>
            <a:round/>
            <a:headEnd len="sm" w="sm" type="none"/>
            <a:tailEnd len="med" w="med" type="triangle"/>
          </a:ln>
        </p:spPr>
      </p:cxnSp>
      <p:cxnSp>
        <p:nvCxnSpPr>
          <p:cNvPr id="213" name="Google Shape;213;p21"/>
          <p:cNvCxnSpPr/>
          <p:nvPr/>
        </p:nvCxnSpPr>
        <p:spPr>
          <a:xfrm flipH="1" rot="10800000">
            <a:off x="5791202" y="2713220"/>
            <a:ext cx="2508393" cy="569626"/>
          </a:xfrm>
          <a:prstGeom prst="straightConnector1">
            <a:avLst/>
          </a:prstGeom>
          <a:noFill/>
          <a:ln cap="flat" cmpd="sng" w="38100">
            <a:solidFill>
              <a:srgbClr val="777777"/>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02"/>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HOW DATA AND MODELS INTERACT: EXAMPLE 2</a:t>
            </a:r>
            <a:endParaRPr/>
          </a:p>
        </p:txBody>
      </p:sp>
      <p:sp>
        <p:nvSpPr>
          <p:cNvPr id="1168" name="Google Shape;1168;p102"/>
          <p:cNvSpPr txBox="1"/>
          <p:nvPr>
            <p:ph idx="1" type="body"/>
          </p:nvPr>
        </p:nvSpPr>
        <p:spPr>
          <a:xfrm>
            <a:off x="7308656" y="755312"/>
            <a:ext cx="4387409" cy="5160298"/>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chemeClr val="dk1"/>
              </a:buClr>
              <a:buSzPct val="100000"/>
              <a:buNone/>
            </a:pPr>
            <a:r>
              <a:rPr lang="en-US"/>
              <a:t>A Model: theory or explanation of the data generating process (relationships).</a:t>
            </a:r>
            <a:endParaRPr/>
          </a:p>
          <a:p>
            <a:pPr indent="0" lvl="0" marL="0" rtl="0" algn="l">
              <a:spcBef>
                <a:spcPts val="910"/>
              </a:spcBef>
              <a:spcAft>
                <a:spcPts val="0"/>
              </a:spcAft>
              <a:buClr>
                <a:schemeClr val="dk1"/>
              </a:buClr>
              <a:buSzPct val="100000"/>
              <a:buNone/>
            </a:pPr>
            <a:r>
              <a:rPr lang="en-US"/>
              <a:t>Fit Model: an instance of a model that is likely to explain a fixed dataset.</a:t>
            </a:r>
            <a:endParaRPr/>
          </a:p>
          <a:p>
            <a:pPr indent="0" lvl="0" marL="0" rtl="0" algn="l">
              <a:spcBef>
                <a:spcPts val="910"/>
              </a:spcBef>
              <a:spcAft>
                <a:spcPts val="0"/>
              </a:spcAft>
              <a:buClr>
                <a:schemeClr val="dk1"/>
              </a:buClr>
              <a:buSzPct val="100000"/>
              <a:buNone/>
            </a:pPr>
            <a:r>
              <a:rPr lang="en-US"/>
              <a:t>Example: What is the relationship between the number of parking tickets and the weather?</a:t>
            </a:r>
            <a:endParaRPr/>
          </a:p>
          <a:p>
            <a:pPr indent="0" lvl="0" marL="0" rtl="0" algn="l">
              <a:spcBef>
                <a:spcPts val="910"/>
              </a:spcBef>
              <a:spcAft>
                <a:spcPts val="0"/>
              </a:spcAft>
              <a:buClr>
                <a:schemeClr val="dk1"/>
              </a:buClr>
              <a:buSzPct val="100000"/>
              <a:buNone/>
            </a:pPr>
            <a:r>
              <a:rPr lang="en-US"/>
              <a:t>Data Generating Process: data recorded of  parking ticket and weather; noisy observations!</a:t>
            </a:r>
            <a:endParaRPr/>
          </a:p>
          <a:p>
            <a:pPr indent="0" lvl="0" marL="0" rtl="0" algn="l">
              <a:spcBef>
                <a:spcPts val="910"/>
              </a:spcBef>
              <a:spcAft>
                <a:spcPts val="0"/>
              </a:spcAft>
              <a:buClr>
                <a:schemeClr val="dk1"/>
              </a:buClr>
              <a:buSzPct val="100000"/>
              <a:buNone/>
            </a:pPr>
            <a:r>
              <a:rPr lang="en-US"/>
              <a:t>Model: more parking tickets are issued when the weather is temperate (neither hot nor cold).</a:t>
            </a:r>
            <a:endParaRPr/>
          </a:p>
          <a:p>
            <a:pPr indent="0" lvl="0" marL="0" rtl="0" algn="l">
              <a:spcBef>
                <a:spcPts val="910"/>
              </a:spcBef>
              <a:spcAft>
                <a:spcPts val="0"/>
              </a:spcAft>
              <a:buClr>
                <a:schemeClr val="dk1"/>
              </a:buClr>
              <a:buSzPct val="100000"/>
              <a:buNone/>
            </a:pPr>
            <a:r>
              <a:rPr lang="en-US"/>
              <a:t>Fit Model: quantitative relationship for a  dataset: </a:t>
            </a:r>
            <a:endParaRPr/>
          </a:p>
          <a:p>
            <a:pPr indent="-182880" lvl="1" marL="457200" rtl="0" algn="l">
              <a:spcBef>
                <a:spcPts val="910"/>
              </a:spcBef>
              <a:spcAft>
                <a:spcPts val="0"/>
              </a:spcAft>
              <a:buSzPct val="100000"/>
              <a:buChar char="•"/>
            </a:pPr>
            <a:r>
              <a:rPr lang="en-US"/>
              <a:t>E.g, On data of tickets and weather in San Diego, a car is 5x more likely to get a ticket when the weather is temperate.</a:t>
            </a:r>
            <a:endParaRPr/>
          </a:p>
          <a:p>
            <a:pPr indent="-182880" lvl="1" marL="457200" rtl="0" algn="l">
              <a:spcBef>
                <a:spcPts val="310"/>
              </a:spcBef>
              <a:spcAft>
                <a:spcPts val="0"/>
              </a:spcAft>
              <a:buSzPct val="100000"/>
              <a:buChar char="•"/>
            </a:pPr>
            <a:r>
              <a:rPr lang="en-US"/>
              <a:t>Model fit on data from Minneapolis might specify a different quantity (e.g. 3x) but same structure.</a:t>
            </a:r>
            <a:endParaRPr/>
          </a:p>
          <a:p>
            <a:pPr indent="0" lvl="0" marL="0" rtl="0" algn="l">
              <a:spcBef>
                <a:spcPts val="310"/>
              </a:spcBef>
              <a:spcAft>
                <a:spcPts val="0"/>
              </a:spcAft>
              <a:buClr>
                <a:schemeClr val="dk1"/>
              </a:buClr>
              <a:buSzPct val="100000"/>
              <a:buNone/>
            </a:pPr>
            <a:r>
              <a:t/>
            </a:r>
            <a:endParaRPr/>
          </a:p>
          <a:p>
            <a:pPr indent="0" lvl="0" marL="0" rtl="0" algn="l">
              <a:spcBef>
                <a:spcPts val="910"/>
              </a:spcBef>
              <a:spcAft>
                <a:spcPts val="0"/>
              </a:spcAft>
              <a:buClr>
                <a:schemeClr val="dk1"/>
              </a:buClr>
              <a:buSzPct val="100000"/>
              <a:buNone/>
            </a:pPr>
            <a:r>
              <a:t/>
            </a:r>
            <a:endParaRPr/>
          </a:p>
        </p:txBody>
      </p:sp>
      <p:sp>
        <p:nvSpPr>
          <p:cNvPr id="1169" name="Google Shape;1169;p10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1170" name="Google Shape;1170;p102"/>
          <p:cNvGrpSpPr/>
          <p:nvPr/>
        </p:nvGrpSpPr>
        <p:grpSpPr>
          <a:xfrm>
            <a:off x="609600" y="1381811"/>
            <a:ext cx="6095999" cy="5476189"/>
            <a:chOff x="-94151" y="855087"/>
            <a:chExt cx="6676289" cy="5954435"/>
          </a:xfrm>
        </p:grpSpPr>
        <p:pic>
          <p:nvPicPr>
            <p:cNvPr descr="missing-mechanisms" id="1171" name="Google Shape;1171;p102"/>
            <p:cNvPicPr preferRelativeResize="0"/>
            <p:nvPr/>
          </p:nvPicPr>
          <p:blipFill rotWithShape="1">
            <a:blip r:embed="rId3">
              <a:alphaModFix/>
            </a:blip>
            <a:srcRect b="0" l="0" r="0" t="0"/>
            <a:stretch/>
          </p:blipFill>
          <p:spPr>
            <a:xfrm>
              <a:off x="-94151" y="2047920"/>
              <a:ext cx="6676289" cy="1862865"/>
            </a:xfrm>
            <a:prstGeom prst="rect">
              <a:avLst/>
            </a:prstGeom>
            <a:noFill/>
            <a:ln>
              <a:noFill/>
            </a:ln>
          </p:spPr>
        </p:pic>
        <p:sp>
          <p:nvSpPr>
            <p:cNvPr id="1172" name="Google Shape;1172;p102"/>
            <p:cNvSpPr/>
            <p:nvPr/>
          </p:nvSpPr>
          <p:spPr>
            <a:xfrm>
              <a:off x="181212" y="1218895"/>
              <a:ext cx="2209729" cy="871193"/>
            </a:xfrm>
            <a:prstGeom prst="rect">
              <a:avLst/>
            </a:prstGeom>
            <a:solidFill>
              <a:schemeClr val="accent1"/>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Learned Model</a:t>
              </a:r>
              <a:endParaRPr/>
            </a:p>
          </p:txBody>
        </p:sp>
        <p:sp>
          <p:nvSpPr>
            <p:cNvPr id="1173" name="Google Shape;1173;p102"/>
            <p:cNvSpPr/>
            <p:nvPr/>
          </p:nvSpPr>
          <p:spPr>
            <a:xfrm>
              <a:off x="414953" y="4472744"/>
              <a:ext cx="1975990" cy="1603742"/>
            </a:xfrm>
            <a:prstGeom prst="ellipse">
              <a:avLst/>
            </a:prstGeom>
            <a:solidFill>
              <a:schemeClr val="accent1"/>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Population</a:t>
              </a:r>
              <a:endParaRPr/>
            </a:p>
          </p:txBody>
        </p:sp>
        <p:sp>
          <p:nvSpPr>
            <p:cNvPr id="1174" name="Google Shape;1174;p102"/>
            <p:cNvSpPr/>
            <p:nvPr/>
          </p:nvSpPr>
          <p:spPr>
            <a:xfrm>
              <a:off x="3458436" y="4304212"/>
              <a:ext cx="1052834" cy="1206529"/>
            </a:xfrm>
            <a:prstGeom prst="roundRect">
              <a:avLst>
                <a:gd fmla="val 16667" name="adj"/>
              </a:avLst>
            </a:prstGeom>
            <a:solidFill>
              <a:schemeClr val="accent1"/>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Sample</a:t>
              </a:r>
              <a:endParaRPr/>
            </a:p>
          </p:txBody>
        </p:sp>
        <p:cxnSp>
          <p:nvCxnSpPr>
            <p:cNvPr id="1175" name="Google Shape;1175;p102"/>
            <p:cNvCxnSpPr>
              <a:endCxn id="1173" idx="0"/>
            </p:cNvCxnSpPr>
            <p:nvPr/>
          </p:nvCxnSpPr>
          <p:spPr>
            <a:xfrm flipH="1" rot="-5400000">
              <a:off x="1120048" y="4189844"/>
              <a:ext cx="559500" cy="6300"/>
            </a:xfrm>
            <a:prstGeom prst="bentConnector3">
              <a:avLst>
                <a:gd fmla="val 50000" name="adj1"/>
              </a:avLst>
            </a:prstGeom>
            <a:noFill/>
            <a:ln cap="flat" cmpd="sng" w="69850">
              <a:solidFill>
                <a:srgbClr val="777777"/>
              </a:solidFill>
              <a:prstDash val="solid"/>
              <a:round/>
              <a:headEnd len="med" w="med" type="triangle"/>
              <a:tailEnd len="med" w="med" type="triangle"/>
            </a:ln>
          </p:spPr>
        </p:cxnSp>
        <p:sp>
          <p:nvSpPr>
            <p:cNvPr id="1176" name="Google Shape;1176;p102"/>
            <p:cNvSpPr/>
            <p:nvPr/>
          </p:nvSpPr>
          <p:spPr>
            <a:xfrm rot="-730109">
              <a:off x="2557885" y="4938382"/>
              <a:ext cx="733610" cy="370248"/>
            </a:xfrm>
            <a:prstGeom prst="rightArrow">
              <a:avLst>
                <a:gd fmla="val 50000" name="adj1"/>
                <a:gd fmla="val 50000" name="adj2"/>
              </a:avLst>
            </a:prstGeom>
            <a:solidFill>
              <a:schemeClr val="accent1"/>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177" name="Google Shape;1177;p102"/>
            <p:cNvCxnSpPr/>
            <p:nvPr/>
          </p:nvCxnSpPr>
          <p:spPr>
            <a:xfrm flipH="1" rot="10800000">
              <a:off x="4662033" y="4064087"/>
              <a:ext cx="916730" cy="694706"/>
            </a:xfrm>
            <a:prstGeom prst="straightConnector1">
              <a:avLst/>
            </a:prstGeom>
            <a:noFill/>
            <a:ln cap="flat" cmpd="sng" w="76200">
              <a:solidFill>
                <a:srgbClr val="777777"/>
              </a:solidFill>
              <a:prstDash val="solid"/>
              <a:round/>
              <a:headEnd len="sm" w="sm" type="none"/>
              <a:tailEnd len="med" w="med" type="triangle"/>
            </a:ln>
          </p:spPr>
        </p:cxnSp>
        <p:cxnSp>
          <p:nvCxnSpPr>
            <p:cNvPr id="1178" name="Google Shape;1178;p102"/>
            <p:cNvCxnSpPr>
              <a:endCxn id="1172" idx="3"/>
            </p:cNvCxnSpPr>
            <p:nvPr/>
          </p:nvCxnSpPr>
          <p:spPr>
            <a:xfrm rot="10800000">
              <a:off x="2390941" y="1654492"/>
              <a:ext cx="3823200" cy="648000"/>
            </a:xfrm>
            <a:prstGeom prst="bentConnector3">
              <a:avLst>
                <a:gd fmla="val 5170" name="adj1"/>
              </a:avLst>
            </a:prstGeom>
            <a:noFill/>
            <a:ln cap="flat" cmpd="sng" w="79375">
              <a:solidFill>
                <a:srgbClr val="215C4E"/>
              </a:solidFill>
              <a:prstDash val="solid"/>
              <a:round/>
              <a:headEnd len="sm" w="sm" type="none"/>
              <a:tailEnd len="med" w="med" type="triangle"/>
            </a:ln>
          </p:spPr>
        </p:cxnSp>
        <p:sp>
          <p:nvSpPr>
            <p:cNvPr id="1179" name="Google Shape;1179;p102"/>
            <p:cNvSpPr txBox="1"/>
            <p:nvPr/>
          </p:nvSpPr>
          <p:spPr>
            <a:xfrm>
              <a:off x="2622924" y="855087"/>
              <a:ext cx="38827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Machine Learning: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Prediction/Regression/Classification</a:t>
              </a:r>
              <a:endParaRPr/>
            </a:p>
          </p:txBody>
        </p:sp>
        <p:cxnSp>
          <p:nvCxnSpPr>
            <p:cNvPr id="1180" name="Google Shape;1180;p102"/>
            <p:cNvCxnSpPr/>
            <p:nvPr/>
          </p:nvCxnSpPr>
          <p:spPr>
            <a:xfrm flipH="1">
              <a:off x="2384683" y="4192996"/>
              <a:ext cx="3829584" cy="1657461"/>
            </a:xfrm>
            <a:prstGeom prst="curvedConnector3">
              <a:avLst>
                <a:gd fmla="val 2910" name="adj1"/>
              </a:avLst>
            </a:prstGeom>
            <a:noFill/>
            <a:ln cap="flat" cmpd="sng" w="85725">
              <a:solidFill>
                <a:srgbClr val="215C4E"/>
              </a:solidFill>
              <a:prstDash val="solid"/>
              <a:round/>
              <a:headEnd len="sm" w="sm" type="none"/>
              <a:tailEnd len="med" w="med" type="triangle"/>
            </a:ln>
          </p:spPr>
        </p:cxnSp>
        <p:sp>
          <p:nvSpPr>
            <p:cNvPr id="1181" name="Google Shape;1181;p102"/>
            <p:cNvSpPr txBox="1"/>
            <p:nvPr/>
          </p:nvSpPr>
          <p:spPr>
            <a:xfrm>
              <a:off x="925333" y="6163191"/>
              <a:ext cx="510716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Statistical Inference: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Experiments/Significance Testing/Bootstrapping</a:t>
              </a:r>
              <a:endParaRPr/>
            </a:p>
          </p:txBody>
        </p:sp>
      </p:grpSp>
      <p:sp>
        <p:nvSpPr>
          <p:cNvPr id="1182" name="Google Shape;1182;p102"/>
          <p:cNvSpPr txBox="1"/>
          <p:nvPr/>
        </p:nvSpPr>
        <p:spPr>
          <a:xfrm>
            <a:off x="10558272" y="6435487"/>
            <a:ext cx="1143398"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7F7F7F"/>
                </a:solidFill>
                <a:latin typeface="Arial"/>
                <a:ea typeface="Arial"/>
                <a:cs typeface="Arial"/>
                <a:sym typeface="Arial"/>
              </a:rPr>
              <a:t>[NM]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0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WHAT MAKES A MODEL GOOD?</a:t>
            </a:r>
            <a:endParaRPr/>
          </a:p>
        </p:txBody>
      </p:sp>
      <p:sp>
        <p:nvSpPr>
          <p:cNvPr id="1188" name="Google Shape;1188;p103"/>
          <p:cNvSpPr txBox="1"/>
          <p:nvPr>
            <p:ph idx="1" type="body"/>
          </p:nvPr>
        </p:nvSpPr>
        <p:spPr>
          <a:xfrm>
            <a:off x="609600" y="1752600"/>
            <a:ext cx="6519697" cy="4373563"/>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chemeClr val="dk1"/>
              </a:buClr>
              <a:buSzPct val="100000"/>
              <a:buNone/>
            </a:pPr>
            <a:r>
              <a:rPr lang="en-US"/>
              <a:t>A fit model finds the most likely parameters that explain the observed data under the given model. </a:t>
            </a:r>
            <a:endParaRPr/>
          </a:p>
          <a:p>
            <a:pPr indent="0" lvl="0" marL="0" rtl="0" algn="l">
              <a:spcBef>
                <a:spcPts val="910"/>
              </a:spcBef>
              <a:spcAft>
                <a:spcPts val="0"/>
              </a:spcAft>
              <a:buClr>
                <a:schemeClr val="dk1"/>
              </a:buClr>
              <a:buSzPct val="100000"/>
              <a:buNone/>
            </a:pPr>
            <a:r>
              <a:rPr lang="en-US"/>
              <a:t>These parameters are found by minimizing a loss function – typically some notion of ‘error’ or ‘cost’.</a:t>
            </a:r>
            <a:endParaRPr/>
          </a:p>
          <a:p>
            <a:pPr indent="0" lvl="0" marL="0" rtl="0" algn="l">
              <a:spcBef>
                <a:spcPts val="910"/>
              </a:spcBef>
              <a:spcAft>
                <a:spcPts val="0"/>
              </a:spcAft>
              <a:buClr>
                <a:schemeClr val="dk1"/>
              </a:buClr>
              <a:buSzPct val="100000"/>
              <a:buNone/>
            </a:pPr>
            <a:r>
              <a:rPr lang="en-US"/>
              <a:t>A model is good if it effectively explains the phenomenon under investigation. Two questions:</a:t>
            </a:r>
            <a:endParaRPr/>
          </a:p>
          <a:p>
            <a:pPr indent="-457200" lvl="1" marL="731520" rtl="0" algn="l">
              <a:spcBef>
                <a:spcPts val="910"/>
              </a:spcBef>
              <a:spcAft>
                <a:spcPts val="0"/>
              </a:spcAft>
              <a:buSzPct val="100000"/>
              <a:buFont typeface="Arial Black"/>
              <a:buAutoNum type="arabicPeriod"/>
            </a:pPr>
            <a:r>
              <a:rPr lang="en-US"/>
              <a:t>Is the model choice reasonable? Does the structure of the model capture the general understanding of how the Data Generating Process behaves?</a:t>
            </a:r>
            <a:endParaRPr/>
          </a:p>
          <a:p>
            <a:pPr indent="-457200" lvl="1" marL="731520" rtl="0" algn="l">
              <a:spcBef>
                <a:spcPts val="310"/>
              </a:spcBef>
              <a:spcAft>
                <a:spcPts val="0"/>
              </a:spcAft>
              <a:buSzPct val="100000"/>
              <a:buFont typeface="Arial Black"/>
              <a:buAutoNum type="arabicPeriod"/>
            </a:pPr>
            <a:r>
              <a:rPr lang="en-US"/>
              <a:t>Does the fit model describe the data well? How small is the error?</a:t>
            </a:r>
            <a:endParaRPr/>
          </a:p>
          <a:p>
            <a:pPr indent="-84454" lvl="1" marL="457200" rtl="0" algn="l">
              <a:spcBef>
                <a:spcPts val="310"/>
              </a:spcBef>
              <a:spcAft>
                <a:spcPts val="0"/>
              </a:spcAft>
              <a:buSzPct val="100000"/>
              <a:buNone/>
            </a:pPr>
            <a:r>
              <a:t/>
            </a:r>
            <a:endParaRPr/>
          </a:p>
          <a:p>
            <a:pPr indent="0" lvl="0" marL="0" rtl="0" algn="l">
              <a:spcBef>
                <a:spcPts val="310"/>
              </a:spcBef>
              <a:spcAft>
                <a:spcPts val="0"/>
              </a:spcAft>
              <a:buClr>
                <a:schemeClr val="dk1"/>
              </a:buClr>
              <a:buSzPct val="100000"/>
              <a:buNone/>
            </a:pPr>
            <a:r>
              <a:rPr lang="en-US"/>
              <a:t>(1) is about the applicability of the model to new observations (bias).</a:t>
            </a:r>
            <a:endParaRPr/>
          </a:p>
          <a:p>
            <a:pPr indent="0" lvl="0" marL="0" rtl="0" algn="l">
              <a:spcBef>
                <a:spcPts val="910"/>
              </a:spcBef>
              <a:spcAft>
                <a:spcPts val="0"/>
              </a:spcAft>
              <a:buClr>
                <a:schemeClr val="dk1"/>
              </a:buClr>
              <a:buSzPct val="100000"/>
              <a:buNone/>
            </a:pPr>
            <a:r>
              <a:rPr lang="en-US"/>
              <a:t>(2) is about the ability of a model to explain the observed data (variance).</a:t>
            </a:r>
            <a:endParaRPr/>
          </a:p>
          <a:p>
            <a:pPr indent="-182880" lvl="1" marL="457200" rtl="0" algn="l">
              <a:spcBef>
                <a:spcPts val="910"/>
              </a:spcBef>
              <a:spcAft>
                <a:spcPts val="0"/>
              </a:spcAft>
              <a:buSzPct val="100000"/>
              <a:buChar char="•"/>
            </a:pPr>
            <a:r>
              <a:rPr lang="en-US"/>
              <a:t>More later on this semester!</a:t>
            </a:r>
            <a:endParaRPr/>
          </a:p>
        </p:txBody>
      </p:sp>
      <p:pic>
        <p:nvPicPr>
          <p:cNvPr id="1189" name="Google Shape;1189;p103"/>
          <p:cNvPicPr preferRelativeResize="0"/>
          <p:nvPr/>
        </p:nvPicPr>
        <p:blipFill rotWithShape="1">
          <a:blip r:embed="rId3">
            <a:alphaModFix/>
          </a:blip>
          <a:srcRect b="0" l="0" r="0" t="0"/>
          <a:stretch/>
        </p:blipFill>
        <p:spPr>
          <a:xfrm>
            <a:off x="7129297" y="733094"/>
            <a:ext cx="4453102" cy="2510038"/>
          </a:xfrm>
          <a:prstGeom prst="rect">
            <a:avLst/>
          </a:prstGeom>
          <a:noFill/>
          <a:ln>
            <a:noFill/>
          </a:ln>
        </p:spPr>
      </p:pic>
      <p:pic>
        <p:nvPicPr>
          <p:cNvPr id="1190" name="Google Shape;1190;p103"/>
          <p:cNvPicPr preferRelativeResize="0"/>
          <p:nvPr/>
        </p:nvPicPr>
        <p:blipFill rotWithShape="1">
          <a:blip r:embed="rId4">
            <a:alphaModFix/>
          </a:blip>
          <a:srcRect b="0" l="0" r="0" t="0"/>
          <a:stretch/>
        </p:blipFill>
        <p:spPr>
          <a:xfrm>
            <a:off x="7129296" y="3429000"/>
            <a:ext cx="4453103" cy="2470659"/>
          </a:xfrm>
          <a:prstGeom prst="rect">
            <a:avLst/>
          </a:prstGeom>
          <a:noFill/>
          <a:ln>
            <a:noFill/>
          </a:ln>
        </p:spPr>
      </p:pic>
      <p:sp>
        <p:nvSpPr>
          <p:cNvPr id="1191" name="Google Shape;1191;p10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0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STATISTICAL MODEL: INFERENCE</a:t>
            </a:r>
            <a:endParaRPr/>
          </a:p>
        </p:txBody>
      </p:sp>
      <p:sp>
        <p:nvSpPr>
          <p:cNvPr id="1197" name="Google Shape;1197;p104"/>
          <p:cNvSpPr txBox="1"/>
          <p:nvPr>
            <p:ph idx="1" type="body"/>
          </p:nvPr>
        </p:nvSpPr>
        <p:spPr>
          <a:xfrm>
            <a:off x="609600" y="1752600"/>
            <a:ext cx="6780904" cy="4373563"/>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chemeClr val="dk1"/>
              </a:buClr>
              <a:buSzPct val="100000"/>
              <a:buNone/>
            </a:pPr>
            <a:r>
              <a:rPr lang="en-US"/>
              <a:t>A statistical model is a quantitative relationship between properties in observed data.</a:t>
            </a:r>
            <a:endParaRPr/>
          </a:p>
          <a:p>
            <a:pPr indent="0" lvl="0" marL="0" rtl="0" algn="l">
              <a:spcBef>
                <a:spcPts val="910"/>
              </a:spcBef>
              <a:spcAft>
                <a:spcPts val="0"/>
              </a:spcAft>
              <a:buClr>
                <a:schemeClr val="dk1"/>
              </a:buClr>
              <a:buSzPct val="100000"/>
              <a:buNone/>
            </a:pPr>
            <a:r>
              <a:t/>
            </a:r>
            <a:endParaRPr/>
          </a:p>
          <a:p>
            <a:pPr indent="0" lvl="0" marL="0" rtl="0" algn="l">
              <a:spcBef>
                <a:spcPts val="910"/>
              </a:spcBef>
              <a:spcAft>
                <a:spcPts val="0"/>
              </a:spcAft>
              <a:buClr>
                <a:schemeClr val="dk1"/>
              </a:buClr>
              <a:buSzPct val="100000"/>
              <a:buNone/>
            </a:pPr>
            <a:r>
              <a:rPr lang="en-US"/>
              <a:t>A statistical model is a function </a:t>
            </a:r>
            <a:r>
              <a:rPr lang="en-US" u="sng">
                <a:solidFill>
                  <a:schemeClr val="dk2"/>
                </a:solidFill>
              </a:rPr>
              <a:t>S</a:t>
            </a:r>
            <a:r>
              <a:rPr lang="en-US"/>
              <a:t> : X → R</a:t>
            </a:r>
            <a:r>
              <a:rPr baseline="30000" lang="en-US"/>
              <a:t>n</a:t>
            </a:r>
            <a:r>
              <a:rPr lang="en-US"/>
              <a:t> that measures properties of X.</a:t>
            </a:r>
            <a:endParaRPr/>
          </a:p>
          <a:p>
            <a:pPr indent="0" lvl="0" marL="0" rtl="0" algn="l">
              <a:spcBef>
                <a:spcPts val="910"/>
              </a:spcBef>
              <a:spcAft>
                <a:spcPts val="0"/>
              </a:spcAft>
              <a:buClr>
                <a:schemeClr val="dk1"/>
              </a:buClr>
              <a:buSzPct val="100000"/>
              <a:buNone/>
            </a:pPr>
            <a:r>
              <a:t/>
            </a:r>
            <a:endParaRPr/>
          </a:p>
          <a:p>
            <a:pPr indent="0" lvl="0" marL="0" rtl="0" algn="l">
              <a:spcBef>
                <a:spcPts val="910"/>
              </a:spcBef>
              <a:spcAft>
                <a:spcPts val="0"/>
              </a:spcAft>
              <a:buClr>
                <a:schemeClr val="dk1"/>
              </a:buClr>
              <a:buSzPct val="100000"/>
              <a:buNone/>
            </a:pPr>
            <a:r>
              <a:rPr lang="en-US"/>
              <a:t>Example: Is there a linear relationship between </a:t>
            </a:r>
            <a:br>
              <a:rPr lang="en-US"/>
            </a:br>
            <a:r>
              <a:rPr lang="en-US"/>
              <a:t>the heights of children and the height of their </a:t>
            </a:r>
            <a:br>
              <a:rPr lang="en-US"/>
            </a:br>
            <a:r>
              <a:rPr lang="en-US"/>
              <a:t>biological mother?</a:t>
            </a:r>
            <a:endParaRPr/>
          </a:p>
          <a:p>
            <a:pPr indent="-182880" lvl="1" marL="457200" rtl="0" algn="l">
              <a:spcBef>
                <a:spcPts val="910"/>
              </a:spcBef>
              <a:spcAft>
                <a:spcPts val="0"/>
              </a:spcAft>
              <a:buSzPct val="100000"/>
              <a:buChar char="•"/>
            </a:pPr>
            <a:r>
              <a:rPr lang="en-US"/>
              <a:t>X = mother_height ∈ R</a:t>
            </a:r>
            <a:endParaRPr/>
          </a:p>
          <a:p>
            <a:pPr indent="-182880" lvl="1" marL="457200" rtl="0" algn="l">
              <a:spcBef>
                <a:spcPts val="310"/>
              </a:spcBef>
              <a:spcAft>
                <a:spcPts val="0"/>
              </a:spcAft>
              <a:buSzPct val="100000"/>
              <a:buChar char="•"/>
            </a:pPr>
            <a:r>
              <a:rPr lang="en-US"/>
              <a:t>Y = child_height ∈ R</a:t>
            </a:r>
            <a:endParaRPr/>
          </a:p>
          <a:p>
            <a:pPr indent="-182880" lvl="1" marL="457200" rtl="0" algn="l">
              <a:spcBef>
                <a:spcPts val="310"/>
              </a:spcBef>
              <a:spcAft>
                <a:spcPts val="0"/>
              </a:spcAft>
              <a:buSzPct val="100000"/>
              <a:buChar char="•"/>
            </a:pPr>
            <a:r>
              <a:rPr b="1" lang="en-US" u="sng">
                <a:solidFill>
                  <a:schemeClr val="dk2"/>
                </a:solidFill>
              </a:rPr>
              <a:t>S</a:t>
            </a:r>
            <a:r>
              <a:rPr lang="en-US"/>
              <a:t> is the </a:t>
            </a:r>
            <a:r>
              <a:rPr i="1" lang="en-US"/>
              <a:t>correlation coefficient</a:t>
            </a:r>
            <a:r>
              <a:rPr lang="en-US"/>
              <a:t> (measure of strength of relationship between the relative movement of mother_height and child_height)</a:t>
            </a:r>
            <a:endParaRPr i="1"/>
          </a:p>
          <a:p>
            <a:pPr indent="-84454" lvl="1" marL="457200" rtl="0" algn="l">
              <a:spcBef>
                <a:spcPts val="310"/>
              </a:spcBef>
              <a:spcAft>
                <a:spcPts val="0"/>
              </a:spcAft>
              <a:buSzPct val="100000"/>
              <a:buNone/>
            </a:pPr>
            <a:r>
              <a:t/>
            </a:r>
            <a:endParaRPr/>
          </a:p>
          <a:p>
            <a:pPr indent="0" lvl="0" marL="0" rtl="0" algn="l">
              <a:spcBef>
                <a:spcPts val="310"/>
              </a:spcBef>
              <a:spcAft>
                <a:spcPts val="0"/>
              </a:spcAft>
              <a:buClr>
                <a:schemeClr val="dk1"/>
              </a:buClr>
              <a:buSzPct val="100000"/>
              <a:buNone/>
            </a:pPr>
            <a:r>
              <a:rPr lang="en-US"/>
              <a:t>Inference results in interpreting properties (e.g., significance) of the data generating process from the parameters of the model (e.g. correlation).</a:t>
            </a:r>
            <a:endParaRPr/>
          </a:p>
          <a:p>
            <a:pPr indent="0" lvl="0" marL="0" rtl="0" algn="l">
              <a:spcBef>
                <a:spcPts val="910"/>
              </a:spcBef>
              <a:spcAft>
                <a:spcPts val="0"/>
              </a:spcAft>
              <a:buClr>
                <a:schemeClr val="dk1"/>
              </a:buClr>
              <a:buSzPct val="100000"/>
              <a:buNone/>
            </a:pPr>
            <a:r>
              <a:t/>
            </a:r>
            <a:endParaRPr/>
          </a:p>
        </p:txBody>
      </p:sp>
      <p:pic>
        <p:nvPicPr>
          <p:cNvPr descr="What is Linear Regression?" id="1198" name="Google Shape;1198;p104"/>
          <p:cNvPicPr preferRelativeResize="0"/>
          <p:nvPr/>
        </p:nvPicPr>
        <p:blipFill rotWithShape="1">
          <a:blip r:embed="rId3">
            <a:alphaModFix/>
          </a:blip>
          <a:srcRect b="0" l="0" r="0" t="0"/>
          <a:stretch/>
        </p:blipFill>
        <p:spPr>
          <a:xfrm>
            <a:off x="7390504" y="1122960"/>
            <a:ext cx="4609167" cy="3551837"/>
          </a:xfrm>
          <a:prstGeom prst="rect">
            <a:avLst/>
          </a:prstGeom>
          <a:noFill/>
          <a:ln>
            <a:noFill/>
          </a:ln>
        </p:spPr>
      </p:pic>
      <p:sp>
        <p:nvSpPr>
          <p:cNvPr id="1199" name="Google Shape;1199;p10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0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PREDICTION MODEL: REGRESSION</a:t>
            </a:r>
            <a:endParaRPr/>
          </a:p>
        </p:txBody>
      </p:sp>
      <p:sp>
        <p:nvSpPr>
          <p:cNvPr id="1205" name="Google Shape;1205;p105"/>
          <p:cNvSpPr txBox="1"/>
          <p:nvPr>
            <p:ph idx="1" type="body"/>
          </p:nvPr>
        </p:nvSpPr>
        <p:spPr>
          <a:xfrm>
            <a:off x="609600" y="1752600"/>
            <a:ext cx="6070899" cy="4373563"/>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Clr>
                <a:schemeClr val="dk1"/>
              </a:buClr>
              <a:buSzPct val="100000"/>
              <a:buNone/>
            </a:pPr>
            <a:r>
              <a:rPr lang="en-US"/>
              <a:t>Regression models attempt to predict the most likely quantitative value associated to an observation (set of input features).</a:t>
            </a:r>
            <a:endParaRPr/>
          </a:p>
          <a:p>
            <a:pPr indent="0" lvl="0" marL="0" rtl="0" algn="l">
              <a:spcBef>
                <a:spcPts val="940"/>
              </a:spcBef>
              <a:spcAft>
                <a:spcPts val="0"/>
              </a:spcAft>
              <a:buClr>
                <a:schemeClr val="dk1"/>
              </a:buClr>
              <a:buSzPct val="100000"/>
              <a:buNone/>
            </a:pPr>
            <a:r>
              <a:t/>
            </a:r>
            <a:endParaRPr/>
          </a:p>
          <a:p>
            <a:pPr indent="0" lvl="0" marL="0" rtl="0" algn="l">
              <a:spcBef>
                <a:spcPts val="940"/>
              </a:spcBef>
              <a:spcAft>
                <a:spcPts val="0"/>
              </a:spcAft>
              <a:buClr>
                <a:schemeClr val="dk1"/>
              </a:buClr>
              <a:buSzPct val="100000"/>
              <a:buNone/>
            </a:pPr>
            <a:r>
              <a:rPr lang="en-US"/>
              <a:t>A regressor is a function </a:t>
            </a:r>
            <a:r>
              <a:rPr lang="en-US" u="sng">
                <a:solidFill>
                  <a:schemeClr val="dk2"/>
                </a:solidFill>
              </a:rPr>
              <a:t>F</a:t>
            </a:r>
            <a:r>
              <a:rPr lang="en-US"/>
              <a:t>: X→R that predicts the value y∈R of an observation x∈X.</a:t>
            </a:r>
            <a:endParaRPr/>
          </a:p>
          <a:p>
            <a:pPr indent="0" lvl="0" marL="0" rtl="0" algn="l">
              <a:spcBef>
                <a:spcPts val="940"/>
              </a:spcBef>
              <a:spcAft>
                <a:spcPts val="0"/>
              </a:spcAft>
              <a:buClr>
                <a:schemeClr val="dk1"/>
              </a:buClr>
              <a:buSzPct val="100000"/>
              <a:buNone/>
            </a:pPr>
            <a:r>
              <a:t/>
            </a:r>
            <a:endParaRPr/>
          </a:p>
          <a:p>
            <a:pPr indent="0" lvl="0" marL="0" rtl="0" algn="l">
              <a:spcBef>
                <a:spcPts val="940"/>
              </a:spcBef>
              <a:spcAft>
                <a:spcPts val="0"/>
              </a:spcAft>
              <a:buClr>
                <a:schemeClr val="dk1"/>
              </a:buClr>
              <a:buSzPct val="100000"/>
              <a:buNone/>
            </a:pPr>
            <a:r>
              <a:rPr lang="en-US"/>
              <a:t>Example: Given the heights of a child’s parents, </a:t>
            </a:r>
            <a:br>
              <a:rPr lang="en-US"/>
            </a:br>
            <a:r>
              <a:rPr lang="en-US"/>
              <a:t>what is the height of their child?</a:t>
            </a:r>
            <a:endParaRPr/>
          </a:p>
          <a:p>
            <a:pPr indent="-182880" lvl="1" marL="457200" rtl="0" algn="l">
              <a:spcBef>
                <a:spcPts val="940"/>
              </a:spcBef>
              <a:spcAft>
                <a:spcPts val="0"/>
              </a:spcAft>
              <a:buSzPct val="100000"/>
              <a:buChar char="•"/>
            </a:pPr>
            <a:r>
              <a:rPr lang="en-US"/>
              <a:t>X = (father_height, mother_height) ∈ R</a:t>
            </a:r>
            <a:r>
              <a:rPr baseline="30000" lang="en-US"/>
              <a:t>2</a:t>
            </a:r>
            <a:endParaRPr/>
          </a:p>
          <a:p>
            <a:pPr indent="-182880" lvl="1" marL="457200" rtl="0" algn="l">
              <a:spcBef>
                <a:spcPts val="340"/>
              </a:spcBef>
              <a:spcAft>
                <a:spcPts val="0"/>
              </a:spcAft>
              <a:buSzPct val="100000"/>
              <a:buChar char="•"/>
            </a:pPr>
            <a:r>
              <a:rPr lang="en-US"/>
              <a:t>Y = child_height ∈ R</a:t>
            </a:r>
            <a:endParaRPr/>
          </a:p>
          <a:p>
            <a:pPr indent="-182880" lvl="1" marL="457200" rtl="0" algn="l">
              <a:spcBef>
                <a:spcPts val="340"/>
              </a:spcBef>
              <a:spcAft>
                <a:spcPts val="0"/>
              </a:spcAft>
              <a:buSzPct val="100000"/>
              <a:buChar char="•"/>
            </a:pPr>
            <a:r>
              <a:rPr b="1" lang="en-US" u="sng">
                <a:solidFill>
                  <a:schemeClr val="dk2"/>
                </a:solidFill>
              </a:rPr>
              <a:t>F</a:t>
            </a:r>
            <a:r>
              <a:rPr lang="en-US"/>
              <a:t> predicts child heights.</a:t>
            </a:r>
            <a:endParaRPr/>
          </a:p>
          <a:p>
            <a:pPr indent="0" lvl="0" marL="0" rtl="0" algn="l">
              <a:spcBef>
                <a:spcPts val="340"/>
              </a:spcBef>
              <a:spcAft>
                <a:spcPts val="0"/>
              </a:spcAft>
              <a:buClr>
                <a:schemeClr val="dk1"/>
              </a:buClr>
              <a:buSzPct val="100000"/>
              <a:buNone/>
            </a:pPr>
            <a:r>
              <a:t/>
            </a:r>
            <a:endParaRPr/>
          </a:p>
          <a:p>
            <a:pPr indent="0" lvl="0" marL="0" rtl="0" algn="l">
              <a:spcBef>
                <a:spcPts val="940"/>
              </a:spcBef>
              <a:spcAft>
                <a:spcPts val="0"/>
              </a:spcAft>
              <a:buClr>
                <a:schemeClr val="dk1"/>
              </a:buClr>
              <a:buSzPct val="100000"/>
              <a:buNone/>
            </a:pPr>
            <a:r>
              <a:rPr lang="en-US"/>
              <a:t>Regression results in having a model that we can use to predict a numerical value for data that we have not see yet.</a:t>
            </a:r>
            <a:endParaRPr/>
          </a:p>
        </p:txBody>
      </p:sp>
      <p:pic>
        <p:nvPicPr>
          <p:cNvPr descr="The Regression Line" id="1206" name="Google Shape;1206;p105"/>
          <p:cNvPicPr preferRelativeResize="0"/>
          <p:nvPr/>
        </p:nvPicPr>
        <p:blipFill rotWithShape="1">
          <a:blip r:embed="rId3">
            <a:alphaModFix/>
          </a:blip>
          <a:srcRect b="0" l="0" r="0" t="0"/>
          <a:stretch/>
        </p:blipFill>
        <p:spPr>
          <a:xfrm>
            <a:off x="6800447" y="1890712"/>
            <a:ext cx="4993349" cy="3542030"/>
          </a:xfrm>
          <a:prstGeom prst="roundRect">
            <a:avLst>
              <a:gd fmla="val 8594" name="adj"/>
            </a:avLst>
          </a:prstGeom>
          <a:solidFill>
            <a:srgbClr val="ECECEC"/>
          </a:solidFill>
          <a:ln>
            <a:noFill/>
          </a:ln>
        </p:spPr>
      </p:pic>
      <p:sp>
        <p:nvSpPr>
          <p:cNvPr id="1207" name="Google Shape;1207;p10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06"/>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PREDICTION MODEL: CLASSIFICATION</a:t>
            </a:r>
            <a:endParaRPr/>
          </a:p>
        </p:txBody>
      </p:sp>
      <p:sp>
        <p:nvSpPr>
          <p:cNvPr id="1213" name="Google Shape;1213;p106"/>
          <p:cNvSpPr txBox="1"/>
          <p:nvPr>
            <p:ph idx="1" type="body"/>
          </p:nvPr>
        </p:nvSpPr>
        <p:spPr>
          <a:xfrm>
            <a:off x="609600" y="1752600"/>
            <a:ext cx="6103172" cy="437356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dk1"/>
              </a:buClr>
              <a:buSzPct val="100000"/>
              <a:buNone/>
            </a:pPr>
            <a:r>
              <a:rPr lang="en-US"/>
              <a:t>Classification models attempt to predict the most likely class associated to an observation (set of input features)</a:t>
            </a:r>
            <a:endParaRPr/>
          </a:p>
          <a:p>
            <a:pPr indent="-182880" lvl="1" marL="457200" rtl="0" algn="l">
              <a:spcBef>
                <a:spcPts val="940"/>
              </a:spcBef>
              <a:spcAft>
                <a:spcPts val="0"/>
              </a:spcAft>
              <a:buSzPct val="100000"/>
              <a:buChar char="•"/>
            </a:pPr>
            <a:r>
              <a:rPr lang="en-US"/>
              <a:t>Class is a nominal attribute (e.g., 1=‘YES’ v 0=‘NO’).</a:t>
            </a:r>
            <a:endParaRPr/>
          </a:p>
          <a:p>
            <a:pPr indent="0" lvl="0" marL="0" rtl="0" algn="l">
              <a:spcBef>
                <a:spcPts val="340"/>
              </a:spcBef>
              <a:spcAft>
                <a:spcPts val="0"/>
              </a:spcAft>
              <a:buClr>
                <a:schemeClr val="dk1"/>
              </a:buClr>
              <a:buSzPct val="100000"/>
              <a:buNone/>
            </a:pPr>
            <a:r>
              <a:rPr lang="en-US"/>
              <a:t>A classifier is a function </a:t>
            </a:r>
            <a:r>
              <a:rPr lang="en-US" u="sng">
                <a:solidFill>
                  <a:schemeClr val="dk2"/>
                </a:solidFill>
              </a:rPr>
              <a:t>F</a:t>
            </a:r>
            <a:r>
              <a:rPr lang="en-US"/>
              <a:t>: X→Y that predicts whether an observation x∈X belongs to a class y∈Y.</a:t>
            </a:r>
            <a:endParaRPr/>
          </a:p>
          <a:p>
            <a:pPr indent="0" lvl="0" marL="0" rtl="0" algn="l">
              <a:spcBef>
                <a:spcPts val="940"/>
              </a:spcBef>
              <a:spcAft>
                <a:spcPts val="0"/>
              </a:spcAft>
              <a:buClr>
                <a:schemeClr val="dk1"/>
              </a:buClr>
              <a:buSzPct val="100000"/>
              <a:buNone/>
            </a:pPr>
            <a:r>
              <a:rPr lang="en-US"/>
              <a:t>Example: Given product purchase attributes (item, price, age, state), can one predict whether the person was satisfied with their purchase?</a:t>
            </a:r>
            <a:endParaRPr/>
          </a:p>
          <a:p>
            <a:pPr indent="-182880" lvl="1" marL="457200" rtl="0" algn="l">
              <a:spcBef>
                <a:spcPts val="940"/>
              </a:spcBef>
              <a:spcAft>
                <a:spcPts val="0"/>
              </a:spcAft>
              <a:buSzPct val="100000"/>
              <a:buChar char="•"/>
            </a:pPr>
            <a:r>
              <a:rPr lang="en-US"/>
              <a:t>X = (item, price, age, state) ∈ R</a:t>
            </a:r>
            <a:r>
              <a:rPr baseline="30000" lang="en-US"/>
              <a:t>4</a:t>
            </a:r>
            <a:endParaRPr/>
          </a:p>
          <a:p>
            <a:pPr indent="-182880" lvl="1" marL="457200" rtl="0" algn="l">
              <a:spcBef>
                <a:spcPts val="340"/>
              </a:spcBef>
              <a:spcAft>
                <a:spcPts val="0"/>
              </a:spcAft>
              <a:buSzPct val="100000"/>
              <a:buChar char="•"/>
            </a:pPr>
            <a:r>
              <a:rPr lang="en-US"/>
              <a:t>Y = ‘SATISFIED’,‘NOT SATISFIED’ ∈ {0,1}</a:t>
            </a:r>
            <a:endParaRPr/>
          </a:p>
          <a:p>
            <a:pPr indent="-182880" lvl="1" marL="457200" rtl="0" algn="l">
              <a:spcBef>
                <a:spcPts val="340"/>
              </a:spcBef>
              <a:spcAft>
                <a:spcPts val="0"/>
              </a:spcAft>
              <a:buSzPct val="100000"/>
              <a:buChar char="•"/>
            </a:pPr>
            <a:r>
              <a:rPr b="1" lang="en-US" u="sng">
                <a:solidFill>
                  <a:schemeClr val="dk2"/>
                </a:solidFill>
              </a:rPr>
              <a:t>F</a:t>
            </a:r>
            <a:r>
              <a:rPr lang="en-US"/>
              <a:t> predicts product satisfaction.</a:t>
            </a:r>
            <a:endParaRPr/>
          </a:p>
          <a:p>
            <a:pPr indent="0" lvl="0" marL="0" rtl="0" algn="l">
              <a:spcBef>
                <a:spcPts val="340"/>
              </a:spcBef>
              <a:spcAft>
                <a:spcPts val="0"/>
              </a:spcAft>
              <a:buClr>
                <a:schemeClr val="dk1"/>
              </a:buClr>
              <a:buSzPct val="100000"/>
              <a:buNone/>
            </a:pPr>
            <a:r>
              <a:t/>
            </a:r>
            <a:endParaRPr/>
          </a:p>
          <a:p>
            <a:pPr indent="0" lvl="0" marL="0" rtl="0" algn="l">
              <a:spcBef>
                <a:spcPts val="940"/>
              </a:spcBef>
              <a:spcAft>
                <a:spcPts val="0"/>
              </a:spcAft>
              <a:buClr>
                <a:schemeClr val="dk1"/>
              </a:buClr>
              <a:buSzPct val="100000"/>
              <a:buNone/>
            </a:pPr>
            <a:r>
              <a:rPr lang="en-US"/>
              <a:t>Classification results in a model that we can use to predict labels for data we have not seen.</a:t>
            </a:r>
            <a:endParaRPr/>
          </a:p>
        </p:txBody>
      </p:sp>
      <p:pic>
        <p:nvPicPr>
          <p:cNvPr descr="3 ways to visualize prediction regions for classification problems - The DO  Loop" id="1214" name="Google Shape;1214;p106"/>
          <p:cNvPicPr preferRelativeResize="0"/>
          <p:nvPr/>
        </p:nvPicPr>
        <p:blipFill rotWithShape="1">
          <a:blip r:embed="rId3">
            <a:alphaModFix/>
          </a:blip>
          <a:srcRect b="1492" l="1512" r="1496" t="1288"/>
          <a:stretch/>
        </p:blipFill>
        <p:spPr>
          <a:xfrm>
            <a:off x="6788727" y="1801090"/>
            <a:ext cx="4869873" cy="3661065"/>
          </a:xfrm>
          <a:prstGeom prst="roundRect">
            <a:avLst>
              <a:gd fmla="val 8594" name="adj"/>
            </a:avLst>
          </a:prstGeom>
          <a:solidFill>
            <a:srgbClr val="ECECEC"/>
          </a:solidFill>
          <a:ln>
            <a:noFill/>
          </a:ln>
        </p:spPr>
      </p:pic>
      <p:sp>
        <p:nvSpPr>
          <p:cNvPr id="1215" name="Google Shape;1215;p106"/>
          <p:cNvSpPr txBox="1"/>
          <p:nvPr/>
        </p:nvSpPr>
        <p:spPr>
          <a:xfrm>
            <a:off x="11123407" y="5884433"/>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6" name="Google Shape;1216;p10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07"/>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A SIDE NOTE ON TERMS</a:t>
            </a:r>
            <a:endParaRPr/>
          </a:p>
        </p:txBody>
      </p:sp>
      <p:sp>
        <p:nvSpPr>
          <p:cNvPr id="1222" name="Google Shape;1222;p107"/>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2000"/>
              <a:buNone/>
            </a:pPr>
            <a:r>
              <a:rPr lang="en-US"/>
              <a:t>For linear regression we want to know the relationship between an outcome, given some set/vector of predictors.</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If you have a ML background:</a:t>
            </a:r>
            <a:endParaRPr/>
          </a:p>
          <a:p>
            <a:pPr indent="-182880" lvl="1" marL="457200" rtl="0" algn="l">
              <a:spcBef>
                <a:spcPts val="1000"/>
              </a:spcBef>
              <a:spcAft>
                <a:spcPts val="0"/>
              </a:spcAft>
              <a:buSzPts val="2000"/>
              <a:buChar char="•"/>
            </a:pPr>
            <a:r>
              <a:rPr lang="en-US"/>
              <a:t>Get </a:t>
            </a:r>
            <a:r>
              <a:rPr lang="en-US">
                <a:solidFill>
                  <a:schemeClr val="dk2"/>
                </a:solidFill>
              </a:rPr>
              <a:t>target</a:t>
            </a:r>
            <a:r>
              <a:rPr lang="en-US"/>
              <a:t>, outcome given </a:t>
            </a:r>
            <a:r>
              <a:rPr lang="en-US">
                <a:solidFill>
                  <a:schemeClr val="accent3"/>
                </a:solidFill>
              </a:rPr>
              <a:t>predictors</a:t>
            </a:r>
            <a:r>
              <a:rPr lang="en-US"/>
              <a:t>/</a:t>
            </a:r>
            <a:r>
              <a:rPr lang="en-US">
                <a:solidFill>
                  <a:schemeClr val="accent3"/>
                </a:solidFill>
              </a:rPr>
              <a:t>observations</a:t>
            </a:r>
            <a:endParaRPr/>
          </a:p>
          <a:p>
            <a:pPr indent="0" lvl="0" marL="0" rtl="0" algn="l">
              <a:spcBef>
                <a:spcPts val="4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If you have a “stats” background:</a:t>
            </a:r>
            <a:endParaRPr/>
          </a:p>
          <a:p>
            <a:pPr indent="-182880" lvl="1" marL="457200" rtl="0" algn="l">
              <a:spcBef>
                <a:spcPts val="1000"/>
              </a:spcBef>
              <a:spcAft>
                <a:spcPts val="0"/>
              </a:spcAft>
              <a:buSzPts val="2000"/>
              <a:buChar char="•"/>
            </a:pPr>
            <a:r>
              <a:rPr lang="en-US"/>
              <a:t>Get </a:t>
            </a:r>
            <a:r>
              <a:rPr lang="en-US">
                <a:solidFill>
                  <a:schemeClr val="dk2"/>
                </a:solidFill>
              </a:rPr>
              <a:t>endogenous variables</a:t>
            </a:r>
            <a:r>
              <a:rPr lang="en-US"/>
              <a:t> given </a:t>
            </a:r>
            <a:r>
              <a:rPr lang="en-US">
                <a:solidFill>
                  <a:schemeClr val="accent3"/>
                </a:solidFill>
              </a:rPr>
              <a:t>exogenous variables</a:t>
            </a:r>
            <a:endParaRPr/>
          </a:p>
          <a:p>
            <a:pPr indent="-55879" lvl="1" marL="457200" rtl="0" algn="l">
              <a:spcBef>
                <a:spcPts val="400"/>
              </a:spcBef>
              <a:spcAft>
                <a:spcPts val="0"/>
              </a:spcAft>
              <a:buSzPts val="2000"/>
              <a:buNone/>
            </a:pPr>
            <a:r>
              <a:t/>
            </a:r>
            <a:endParaRPr/>
          </a:p>
          <a:p>
            <a:pPr indent="0" lvl="0" marL="0" rtl="0" algn="l">
              <a:spcBef>
                <a:spcPts val="400"/>
              </a:spcBef>
              <a:spcAft>
                <a:spcPts val="0"/>
              </a:spcAft>
              <a:buClr>
                <a:schemeClr val="dk1"/>
              </a:buClr>
              <a:buSzPts val="2000"/>
              <a:buNone/>
            </a:pPr>
            <a:r>
              <a:rPr lang="en-US"/>
              <a:t>If you are more of a “math” person:</a:t>
            </a:r>
            <a:endParaRPr/>
          </a:p>
          <a:p>
            <a:pPr indent="-182880" lvl="1" marL="457200" rtl="0" algn="l">
              <a:spcBef>
                <a:spcPts val="1000"/>
              </a:spcBef>
              <a:spcAft>
                <a:spcPts val="0"/>
              </a:spcAft>
              <a:buSzPts val="2000"/>
              <a:buChar char="•"/>
            </a:pPr>
            <a:r>
              <a:rPr lang="en-US"/>
              <a:t>Get </a:t>
            </a:r>
            <a:r>
              <a:rPr lang="en-US">
                <a:solidFill>
                  <a:schemeClr val="dk2"/>
                </a:solidFill>
              </a:rPr>
              <a:t>dependent variable</a:t>
            </a:r>
            <a:r>
              <a:rPr lang="en-US"/>
              <a:t> given one or more </a:t>
            </a:r>
            <a:r>
              <a:rPr lang="en-US">
                <a:solidFill>
                  <a:schemeClr val="accent3"/>
                </a:solidFill>
              </a:rPr>
              <a:t>independent variables</a:t>
            </a:r>
            <a:endParaRPr/>
          </a:p>
          <a:p>
            <a:pPr indent="0" lvl="0" marL="0" rtl="0" algn="l">
              <a:spcBef>
                <a:spcPts val="400"/>
              </a:spcBef>
              <a:spcAft>
                <a:spcPts val="0"/>
              </a:spcAft>
              <a:buClr>
                <a:schemeClr val="dk1"/>
              </a:buClr>
              <a:buSzPts val="2000"/>
              <a:buNone/>
            </a:pPr>
            <a:r>
              <a:t/>
            </a:r>
            <a:endParaRPr/>
          </a:p>
        </p:txBody>
      </p:sp>
      <p:pic>
        <p:nvPicPr>
          <p:cNvPr id="1223" name="Google Shape;1223;p107"/>
          <p:cNvPicPr preferRelativeResize="0"/>
          <p:nvPr/>
        </p:nvPicPr>
        <p:blipFill rotWithShape="1">
          <a:blip r:embed="rId3">
            <a:alphaModFix/>
          </a:blip>
          <a:srcRect b="0" l="0" r="0" t="0"/>
          <a:stretch/>
        </p:blipFill>
        <p:spPr>
          <a:xfrm>
            <a:off x="7723274" y="2173849"/>
            <a:ext cx="4184650" cy="3143250"/>
          </a:xfrm>
          <a:prstGeom prst="rect">
            <a:avLst/>
          </a:prstGeom>
          <a:noFill/>
          <a:ln>
            <a:noFill/>
          </a:ln>
        </p:spPr>
      </p:pic>
      <p:sp>
        <p:nvSpPr>
          <p:cNvPr id="1224" name="Google Shape;1224;p10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08"/>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TEASER I: PUTTING ON OUR STATS HAT</a:t>
            </a:r>
            <a:endParaRPr/>
          </a:p>
        </p:txBody>
      </p:sp>
      <p:sp>
        <p:nvSpPr>
          <p:cNvPr id="1230" name="Google Shape;1230;p108"/>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Population (Individuals, study subjects, participants)</a:t>
            </a:r>
            <a:endParaRPr/>
          </a:p>
          <a:p>
            <a:pPr indent="-182880" lvl="1" marL="457200" rtl="0" algn="l">
              <a:spcBef>
                <a:spcPts val="1000"/>
              </a:spcBef>
              <a:spcAft>
                <a:spcPts val="0"/>
              </a:spcAft>
              <a:buSzPts val="2000"/>
              <a:buChar char="•"/>
            </a:pPr>
            <a:r>
              <a:rPr lang="en-US"/>
              <a:t>European adults </a:t>
            </a:r>
            <a:endParaRPr/>
          </a:p>
          <a:p>
            <a:pPr indent="-55879" lvl="1" marL="457200" rtl="0" algn="l">
              <a:spcBef>
                <a:spcPts val="400"/>
              </a:spcBef>
              <a:spcAft>
                <a:spcPts val="0"/>
              </a:spcAft>
              <a:buSzPts val="2000"/>
              <a:buNone/>
            </a:pPr>
            <a:r>
              <a:t/>
            </a:r>
            <a:endParaRPr/>
          </a:p>
          <a:p>
            <a:pPr indent="0" lvl="0" marL="0" rtl="0" algn="l">
              <a:spcBef>
                <a:spcPts val="400"/>
              </a:spcBef>
              <a:spcAft>
                <a:spcPts val="0"/>
              </a:spcAft>
              <a:buClr>
                <a:schemeClr val="dk1"/>
              </a:buClr>
              <a:buSzPts val="2000"/>
              <a:buNone/>
            </a:pPr>
            <a:r>
              <a:rPr lang="en-US"/>
              <a:t>Treatment: Something (drug, price, web headline) to which a subjects are exposed </a:t>
            </a:r>
            <a:endParaRPr/>
          </a:p>
          <a:p>
            <a:pPr indent="-182880" lvl="1" marL="457200" rtl="0" algn="l">
              <a:spcBef>
                <a:spcPts val="1000"/>
              </a:spcBef>
              <a:spcAft>
                <a:spcPts val="0"/>
              </a:spcAft>
              <a:buSzPts val="2000"/>
              <a:buChar char="•"/>
            </a:pPr>
            <a:r>
              <a:rPr lang="en-US"/>
              <a:t>Chocolate consumption </a:t>
            </a:r>
            <a:endParaRPr/>
          </a:p>
          <a:p>
            <a:pPr indent="-55879" lvl="1" marL="457200" rtl="0" algn="l">
              <a:spcBef>
                <a:spcPts val="400"/>
              </a:spcBef>
              <a:spcAft>
                <a:spcPts val="0"/>
              </a:spcAft>
              <a:buSzPts val="2000"/>
              <a:buNone/>
            </a:pPr>
            <a:r>
              <a:t/>
            </a:r>
            <a:endParaRPr/>
          </a:p>
          <a:p>
            <a:pPr indent="0" lvl="0" marL="0" rtl="0" algn="l">
              <a:spcBef>
                <a:spcPts val="400"/>
              </a:spcBef>
              <a:spcAft>
                <a:spcPts val="0"/>
              </a:spcAft>
              <a:buClr>
                <a:schemeClr val="dk1"/>
              </a:buClr>
              <a:buSzPts val="2000"/>
              <a:buNone/>
            </a:pPr>
            <a:r>
              <a:rPr lang="en-US"/>
              <a:t>Outcome: dependent variable, response, target, output </a:t>
            </a:r>
            <a:endParaRPr/>
          </a:p>
          <a:p>
            <a:pPr indent="-182880" lvl="1" marL="457200" rtl="0" algn="l">
              <a:spcBef>
                <a:spcPts val="1000"/>
              </a:spcBef>
              <a:spcAft>
                <a:spcPts val="0"/>
              </a:spcAft>
              <a:buSzPts val="2000"/>
              <a:buChar char="•"/>
            </a:pPr>
            <a:r>
              <a:rPr lang="en-US"/>
              <a:t>Heart disease </a:t>
            </a:r>
            <a:endParaRPr/>
          </a:p>
          <a:p>
            <a:pPr indent="0" lvl="0" marL="0" rtl="0" algn="l">
              <a:spcBef>
                <a:spcPts val="400"/>
              </a:spcBef>
              <a:spcAft>
                <a:spcPts val="0"/>
              </a:spcAft>
              <a:buClr>
                <a:schemeClr val="dk1"/>
              </a:buClr>
              <a:buSzPts val="2000"/>
              <a:buNone/>
            </a:pPr>
            <a:r>
              <a:t/>
            </a:r>
            <a:endParaRPr/>
          </a:p>
        </p:txBody>
      </p:sp>
      <p:pic>
        <p:nvPicPr>
          <p:cNvPr descr="A picture containing graphical user interface, text&#10;&#10;Description automatically generated" id="1231" name="Google Shape;1231;p108"/>
          <p:cNvPicPr preferRelativeResize="0"/>
          <p:nvPr/>
        </p:nvPicPr>
        <p:blipFill rotWithShape="1">
          <a:blip r:embed="rId3">
            <a:alphaModFix/>
          </a:blip>
          <a:srcRect b="0" l="0" r="0" t="0"/>
          <a:stretch/>
        </p:blipFill>
        <p:spPr>
          <a:xfrm>
            <a:off x="7143078" y="1057567"/>
            <a:ext cx="4573866" cy="1413410"/>
          </a:xfrm>
          <a:prstGeom prst="rect">
            <a:avLst/>
          </a:prstGeom>
          <a:noFill/>
          <a:ln>
            <a:noFill/>
          </a:ln>
        </p:spPr>
      </p:pic>
      <p:pic>
        <p:nvPicPr>
          <p:cNvPr descr="Hat films | Youtube Statistics / Analytics | Trackalytics" id="1232" name="Google Shape;1232;p108"/>
          <p:cNvPicPr preferRelativeResize="0"/>
          <p:nvPr/>
        </p:nvPicPr>
        <p:blipFill rotWithShape="1">
          <a:blip r:embed="rId4">
            <a:alphaModFix/>
          </a:blip>
          <a:srcRect b="0" l="0" r="0" t="0"/>
          <a:stretch/>
        </p:blipFill>
        <p:spPr>
          <a:xfrm>
            <a:off x="9100576" y="3976595"/>
            <a:ext cx="1669024" cy="1669024"/>
          </a:xfrm>
          <a:prstGeom prst="rect">
            <a:avLst/>
          </a:prstGeom>
          <a:noFill/>
          <a:ln>
            <a:noFill/>
          </a:ln>
        </p:spPr>
      </p:pic>
      <p:sp>
        <p:nvSpPr>
          <p:cNvPr id="1233" name="Google Shape;1233;p10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0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TEASER II: PUTTING ON OUR STATS HAT</a:t>
            </a:r>
            <a:endParaRPr/>
          </a:p>
        </p:txBody>
      </p:sp>
      <p:sp>
        <p:nvSpPr>
          <p:cNvPr id="1239" name="Google Shape;1239;p109"/>
          <p:cNvSpPr txBox="1"/>
          <p:nvPr>
            <p:ph idx="1" type="body"/>
          </p:nvPr>
        </p:nvSpPr>
        <p:spPr>
          <a:xfrm>
            <a:off x="609600" y="1752600"/>
            <a:ext cx="816864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Question: Is there any relation between chocolate</a:t>
            </a:r>
            <a:br>
              <a:rPr lang="en-US"/>
            </a:br>
            <a:r>
              <a:rPr lang="en-US"/>
              <a:t>consumption and heart disease? </a:t>
            </a:r>
            <a:endParaRPr/>
          </a:p>
          <a:p>
            <a:pPr indent="-182880" lvl="1" marL="457200" rtl="0" algn="l">
              <a:spcBef>
                <a:spcPts val="1000"/>
              </a:spcBef>
              <a:spcAft>
                <a:spcPts val="0"/>
              </a:spcAft>
              <a:buSzPts val="2000"/>
              <a:buChar char="•"/>
            </a:pPr>
            <a:r>
              <a:rPr lang="en-US">
                <a:solidFill>
                  <a:schemeClr val="dk2"/>
                </a:solidFill>
              </a:rPr>
              <a:t>Association</a:t>
            </a:r>
            <a:r>
              <a:rPr lang="en-US"/>
              <a:t>: any relation</a:t>
            </a:r>
            <a:endParaRPr/>
          </a:p>
          <a:p>
            <a:pPr indent="-182880" lvl="1" marL="457200" rtl="0" algn="l">
              <a:spcBef>
                <a:spcPts val="400"/>
              </a:spcBef>
              <a:spcAft>
                <a:spcPts val="0"/>
              </a:spcAft>
              <a:buSzPts val="2000"/>
              <a:buChar char="•"/>
            </a:pPr>
            <a:r>
              <a:rPr lang="en-US"/>
              <a:t>Not necessarily </a:t>
            </a:r>
            <a:r>
              <a:rPr lang="en-US">
                <a:solidFill>
                  <a:schemeClr val="dk2"/>
                </a:solidFill>
              </a:rPr>
              <a:t>causal</a:t>
            </a:r>
            <a:r>
              <a:rPr lang="en-US"/>
              <a:t>!  “The rooster does not make the sun rise.”</a:t>
            </a:r>
            <a:endParaRPr/>
          </a:p>
          <a:p>
            <a:pPr indent="0" lvl="0" marL="0" rtl="0" algn="l">
              <a:spcBef>
                <a:spcPts val="4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Data:</a:t>
            </a:r>
            <a:endParaRPr/>
          </a:p>
          <a:p>
            <a:pPr indent="-182880" lvl="1" marL="457200" rtl="0" algn="l">
              <a:spcBef>
                <a:spcPts val="1000"/>
              </a:spcBef>
              <a:spcAft>
                <a:spcPts val="0"/>
              </a:spcAft>
              <a:buSzPts val="2000"/>
              <a:buChar char="•"/>
            </a:pPr>
            <a:r>
              <a:rPr lang="en-US"/>
              <a:t>“Among those in the top tier of chocolate consumption, 12 percent developed or died of cardiovascular disease during the study, compared to 17.4 percent of those who didn’t eat chocolate.” </a:t>
            </a:r>
            <a:endParaRPr/>
          </a:p>
          <a:p>
            <a:pPr indent="-182880" lvl="1" marL="457200" rtl="0" algn="l">
              <a:spcBef>
                <a:spcPts val="400"/>
              </a:spcBef>
              <a:spcAft>
                <a:spcPts val="0"/>
              </a:spcAft>
              <a:buSzPts val="2000"/>
              <a:buChar char="•"/>
            </a:pPr>
            <a:r>
              <a:rPr lang="en-US"/>
              <a:t>- Howard LeWine of Harvard Health Blog, reported by npr.org </a:t>
            </a:r>
            <a:endParaRPr/>
          </a:p>
          <a:p>
            <a:pPr indent="0" lvl="0" marL="0" rtl="0" algn="l">
              <a:spcBef>
                <a:spcPts val="4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t/>
            </a:r>
            <a:endParaRPr/>
          </a:p>
        </p:txBody>
      </p:sp>
      <p:pic>
        <p:nvPicPr>
          <p:cNvPr descr="page15image3460096" id="1240" name="Google Shape;1240;p109"/>
          <p:cNvPicPr preferRelativeResize="0"/>
          <p:nvPr/>
        </p:nvPicPr>
        <p:blipFill rotWithShape="1">
          <a:blip r:embed="rId3">
            <a:alphaModFix/>
          </a:blip>
          <a:srcRect b="0" l="0" r="0" t="0"/>
          <a:stretch/>
        </p:blipFill>
        <p:spPr>
          <a:xfrm>
            <a:off x="0" y="0"/>
            <a:ext cx="8521700" cy="571500"/>
          </a:xfrm>
          <a:prstGeom prst="rect">
            <a:avLst/>
          </a:prstGeom>
          <a:noFill/>
          <a:ln>
            <a:noFill/>
          </a:ln>
        </p:spPr>
      </p:pic>
      <p:pic>
        <p:nvPicPr>
          <p:cNvPr descr="page16image8750016" id="1241" name="Google Shape;1241;p109"/>
          <p:cNvPicPr preferRelativeResize="0"/>
          <p:nvPr/>
        </p:nvPicPr>
        <p:blipFill rotWithShape="1">
          <a:blip r:embed="rId3">
            <a:alphaModFix/>
          </a:blip>
          <a:srcRect b="0" l="0" r="0" t="0"/>
          <a:stretch/>
        </p:blipFill>
        <p:spPr>
          <a:xfrm>
            <a:off x="0" y="0"/>
            <a:ext cx="8521700" cy="571500"/>
          </a:xfrm>
          <a:prstGeom prst="rect">
            <a:avLst/>
          </a:prstGeom>
          <a:noFill/>
          <a:ln>
            <a:noFill/>
          </a:ln>
        </p:spPr>
      </p:pic>
      <p:pic>
        <p:nvPicPr>
          <p:cNvPr descr="Diagram&#10;&#10;Description automatically generated" id="1242" name="Google Shape;1242;p109"/>
          <p:cNvPicPr preferRelativeResize="0"/>
          <p:nvPr/>
        </p:nvPicPr>
        <p:blipFill rotWithShape="1">
          <a:blip r:embed="rId4">
            <a:alphaModFix/>
          </a:blip>
          <a:srcRect b="0" l="0" r="0" t="0"/>
          <a:stretch/>
        </p:blipFill>
        <p:spPr>
          <a:xfrm>
            <a:off x="3473974" y="5750495"/>
            <a:ext cx="5244051" cy="1208535"/>
          </a:xfrm>
          <a:prstGeom prst="rect">
            <a:avLst/>
          </a:prstGeom>
          <a:noFill/>
          <a:ln>
            <a:noFill/>
          </a:ln>
        </p:spPr>
      </p:pic>
      <p:pic>
        <p:nvPicPr>
          <p:cNvPr descr="Hat films | Youtube Statistics / Analytics | Trackalytics" id="1243" name="Google Shape;1243;p109"/>
          <p:cNvPicPr preferRelativeResize="0"/>
          <p:nvPr/>
        </p:nvPicPr>
        <p:blipFill rotWithShape="1">
          <a:blip r:embed="rId5">
            <a:alphaModFix/>
          </a:blip>
          <a:srcRect b="0" l="0" r="0" t="0"/>
          <a:stretch/>
        </p:blipFill>
        <p:spPr>
          <a:xfrm>
            <a:off x="9100576" y="3976595"/>
            <a:ext cx="1669024" cy="1669024"/>
          </a:xfrm>
          <a:prstGeom prst="rect">
            <a:avLst/>
          </a:prstGeom>
          <a:noFill/>
          <a:ln>
            <a:noFill/>
          </a:ln>
        </p:spPr>
      </p:pic>
      <p:pic>
        <p:nvPicPr>
          <p:cNvPr descr="A picture containing graphical user interface, text&#10;&#10;Description automatically generated" id="1244" name="Google Shape;1244;p109"/>
          <p:cNvPicPr preferRelativeResize="0"/>
          <p:nvPr/>
        </p:nvPicPr>
        <p:blipFill rotWithShape="1">
          <a:blip r:embed="rId6">
            <a:alphaModFix/>
          </a:blip>
          <a:srcRect b="0" l="0" r="0" t="0"/>
          <a:stretch/>
        </p:blipFill>
        <p:spPr>
          <a:xfrm>
            <a:off x="7143078" y="1057567"/>
            <a:ext cx="4573866" cy="1413410"/>
          </a:xfrm>
          <a:prstGeom prst="rect">
            <a:avLst/>
          </a:prstGeom>
          <a:noFill/>
          <a:ln>
            <a:noFill/>
          </a:ln>
        </p:spPr>
      </p:pic>
      <p:sp>
        <p:nvSpPr>
          <p:cNvPr id="1245" name="Google Shape;1245;p10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pic>
        <p:nvPicPr>
          <p:cNvPr descr="Dust, Smoke and Ashes: A Glimpse into Dickensian London – O Captain! My  Captain!" id="1250" name="Google Shape;1250;p110"/>
          <p:cNvPicPr preferRelativeResize="0"/>
          <p:nvPr/>
        </p:nvPicPr>
        <p:blipFill rotWithShape="1">
          <a:blip r:embed="rId3">
            <a:alphaModFix/>
          </a:blip>
          <a:srcRect b="0" l="0" r="0" t="0"/>
          <a:stretch/>
        </p:blipFill>
        <p:spPr>
          <a:xfrm>
            <a:off x="0" y="0"/>
            <a:ext cx="12196947" cy="5895191"/>
          </a:xfrm>
          <a:prstGeom prst="rect">
            <a:avLst/>
          </a:prstGeom>
          <a:noFill/>
          <a:ln>
            <a:noFill/>
          </a:ln>
        </p:spPr>
      </p:pic>
      <p:sp>
        <p:nvSpPr>
          <p:cNvPr id="1251" name="Google Shape;1251;p110"/>
          <p:cNvSpPr/>
          <p:nvPr/>
        </p:nvSpPr>
        <p:spPr>
          <a:xfrm>
            <a:off x="0" y="5658523"/>
            <a:ext cx="12192000" cy="1199478"/>
          </a:xfrm>
          <a:prstGeom prst="rect">
            <a:avLst/>
          </a:prstGeom>
          <a:solidFill>
            <a:schemeClr val="dk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2" name="Google Shape;1252;p110"/>
          <p:cNvSpPr txBox="1"/>
          <p:nvPr>
            <p:ph type="title"/>
          </p:nvPr>
        </p:nvSpPr>
        <p:spPr>
          <a:xfrm>
            <a:off x="-1" y="5486400"/>
            <a:ext cx="10079915"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NOW, TRAVEL BACK TO LONDON IN THE 1800S …</a:t>
            </a:r>
            <a:endParaRPr/>
          </a:p>
        </p:txBody>
      </p:sp>
      <p:sp>
        <p:nvSpPr>
          <p:cNvPr id="1253" name="Google Shape;1253;p11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1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600"/>
              <a:buFont typeface="Arial Black"/>
              <a:buNone/>
            </a:pPr>
            <a:r>
              <a:rPr lang="en-US"/>
              <a:t>MIASMAS, MIASMATISM, MIASMATISTS</a:t>
            </a:r>
            <a:endParaRPr/>
          </a:p>
        </p:txBody>
      </p:sp>
      <p:sp>
        <p:nvSpPr>
          <p:cNvPr id="1259" name="Google Shape;1259;p111"/>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None/>
            </a:pPr>
            <a:r>
              <a:rPr lang="en-US"/>
              <a:t>Bad smells given off by waste and rotting matter …</a:t>
            </a:r>
            <a:endParaRPr/>
          </a:p>
          <a:p>
            <a:pPr indent="0" lvl="0" marL="0" rtl="0" algn="l">
              <a:spcBef>
                <a:spcPts val="1000"/>
              </a:spcBef>
              <a:spcAft>
                <a:spcPts val="0"/>
              </a:spcAft>
              <a:buClr>
                <a:schemeClr val="dk1"/>
              </a:buClr>
              <a:buSzPts val="2000"/>
              <a:buNone/>
            </a:pPr>
            <a:r>
              <a:rPr lang="en-US"/>
              <a:t>Believed to be the main source of disease (cholera)</a:t>
            </a:r>
            <a:endParaRPr/>
          </a:p>
          <a:p>
            <a:pPr indent="0" lvl="0" marL="0" rtl="0" algn="l">
              <a:spcBef>
                <a:spcPts val="100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US"/>
              <a:t>Suggested remedies: </a:t>
            </a:r>
            <a:endParaRPr/>
          </a:p>
          <a:p>
            <a:pPr indent="-182880" lvl="1" marL="457200" rtl="0" algn="l">
              <a:spcBef>
                <a:spcPts val="1000"/>
              </a:spcBef>
              <a:spcAft>
                <a:spcPts val="0"/>
              </a:spcAft>
              <a:buSzPts val="2000"/>
              <a:buChar char="•"/>
            </a:pPr>
            <a:r>
              <a:rPr lang="en-US"/>
              <a:t>“fly to clene air”</a:t>
            </a:r>
            <a:endParaRPr/>
          </a:p>
          <a:p>
            <a:pPr indent="-182880" lvl="1" marL="457200" rtl="0" algn="l">
              <a:spcBef>
                <a:spcPts val="400"/>
              </a:spcBef>
              <a:spcAft>
                <a:spcPts val="0"/>
              </a:spcAft>
              <a:buSzPts val="2000"/>
              <a:buChar char="•"/>
            </a:pPr>
            <a:r>
              <a:rPr lang="en-US"/>
              <a:t>“a pocket full o’posies”</a:t>
            </a:r>
            <a:endParaRPr/>
          </a:p>
          <a:p>
            <a:pPr indent="-182880" lvl="1" marL="457200" rtl="0" algn="l">
              <a:spcBef>
                <a:spcPts val="400"/>
              </a:spcBef>
              <a:spcAft>
                <a:spcPts val="0"/>
              </a:spcAft>
              <a:buSzPts val="2000"/>
              <a:buChar char="•"/>
            </a:pPr>
            <a:r>
              <a:rPr lang="en-US"/>
              <a:t>“fire off barrels of gunpowder” </a:t>
            </a:r>
            <a:endParaRPr/>
          </a:p>
          <a:p>
            <a:pPr indent="0" lvl="0" marL="0" rtl="0" algn="l">
              <a:spcBef>
                <a:spcPts val="400"/>
              </a:spcBef>
              <a:spcAft>
                <a:spcPts val="0"/>
              </a:spcAft>
              <a:buClr>
                <a:schemeClr val="dk1"/>
              </a:buClr>
              <a:buSzPts val="2000"/>
              <a:buNone/>
            </a:pPr>
            <a:r>
              <a:t/>
            </a:r>
            <a:endParaRPr/>
          </a:p>
        </p:txBody>
      </p:sp>
      <p:pic>
        <p:nvPicPr>
          <p:cNvPr id="1260" name="Google Shape;1260;p111"/>
          <p:cNvPicPr preferRelativeResize="0"/>
          <p:nvPr/>
        </p:nvPicPr>
        <p:blipFill rotWithShape="1">
          <a:blip r:embed="rId3">
            <a:alphaModFix/>
          </a:blip>
          <a:srcRect b="0" l="0" r="0" t="0"/>
          <a:stretch/>
        </p:blipFill>
        <p:spPr>
          <a:xfrm>
            <a:off x="7421597" y="1524000"/>
            <a:ext cx="3985312" cy="2994677"/>
          </a:xfrm>
          <a:prstGeom prst="rect">
            <a:avLst/>
          </a:prstGeom>
          <a:noFill/>
          <a:ln>
            <a:noFill/>
          </a:ln>
        </p:spPr>
      </p:pic>
      <p:pic>
        <p:nvPicPr>
          <p:cNvPr descr="Cholera in Victorian London | Science Museum" id="1261" name="Google Shape;1261;p111"/>
          <p:cNvPicPr preferRelativeResize="0"/>
          <p:nvPr/>
        </p:nvPicPr>
        <p:blipFill rotWithShape="1">
          <a:blip r:embed="rId4">
            <a:alphaModFix/>
          </a:blip>
          <a:srcRect b="0" l="0" r="0" t="0"/>
          <a:stretch/>
        </p:blipFill>
        <p:spPr>
          <a:xfrm>
            <a:off x="4259516" y="4649994"/>
            <a:ext cx="3672967" cy="1928308"/>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262" name="Google Shape;1262;p11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